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7010400" cy="9296400"/>
  <p:embeddedFontLs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userDrawn="1">
          <p15:clr>
            <a:srgbClr val="000000"/>
          </p15:clr>
        </p15:guide>
        <p15:guide id="2" pos="2208" userDrawn="1">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ju+GwdvhM3sB0HjxR/5Se6+L+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8"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979"/>
          </a:xfrm>
          <a:prstGeom prst="rect">
            <a:avLst/>
          </a:prstGeom>
          <a:noFill/>
          <a:ln>
            <a:noFill/>
          </a:ln>
        </p:spPr>
        <p:txBody>
          <a:bodyPr spcFirstLastPara="1" wrap="square" lIns="92632" tIns="46303" rIns="92632" bIns="46303"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9pPr>
          </a:lstStyle>
          <a:p>
            <a:endParaRPr/>
          </a:p>
        </p:txBody>
      </p:sp>
      <p:sp>
        <p:nvSpPr>
          <p:cNvPr id="4" name="Google Shape;4;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3972560" y="0"/>
            <a:ext cx="3037840" cy="464979"/>
          </a:xfrm>
          <a:prstGeom prst="rect">
            <a:avLst/>
          </a:prstGeom>
          <a:noFill/>
          <a:ln>
            <a:noFill/>
          </a:ln>
        </p:spPr>
        <p:txBody>
          <a:bodyPr spcFirstLastPara="1" wrap="square" lIns="92632" tIns="46303" rIns="92632" bIns="46303" anchor="t"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1420"/>
            <a:ext cx="3037840" cy="464979"/>
          </a:xfrm>
          <a:prstGeom prst="rect">
            <a:avLst/>
          </a:prstGeom>
          <a:noFill/>
          <a:ln>
            <a:noFill/>
          </a:ln>
        </p:spPr>
        <p:txBody>
          <a:bodyPr spcFirstLastPara="1" wrap="square" lIns="92632" tIns="46303" rIns="92632" bIns="46303"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2560" y="8831420"/>
            <a:ext cx="3037840" cy="464979"/>
          </a:xfrm>
          <a:prstGeom prst="rect">
            <a:avLst/>
          </a:prstGeom>
          <a:noFill/>
          <a:ln>
            <a:noFill/>
          </a:ln>
        </p:spPr>
        <p:txBody>
          <a:bodyPr spcFirstLastPara="1" wrap="square" lIns="92632" tIns="46303" rIns="92632" bIns="46303" anchor="b" anchorCtr="0">
            <a:noAutofit/>
          </a:bodyPr>
          <a:lstStyle/>
          <a:p>
            <a:pPr algn="r">
              <a:buSzPts val="1200"/>
            </a:pPr>
            <a:fld id="{00000000-1234-1234-1234-123412341234}" type="slidenum">
              <a:rPr lang="en-US" sz="1200" smtClean="0">
                <a:latin typeface="Tahoma"/>
                <a:ea typeface="Tahoma"/>
                <a:cs typeface="Tahoma"/>
                <a:sym typeface="Tahoma"/>
              </a:rPr>
              <a:pPr algn="r">
                <a:buSzPts val="1200"/>
              </a:pPr>
              <a:t>‹#›</a:t>
            </a:fld>
            <a:endParaRPr lang="en-US"/>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endParaRPr/>
          </a:p>
        </p:txBody>
      </p:sp>
      <p:sp>
        <p:nvSpPr>
          <p:cNvPr id="83" name="Google Shape;83;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8850a6d4f8_0_16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8850a6d4f8_0_16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47" name="Google Shape;147;g28850a6d4f8_0_16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8850a6d4f8_0_15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8850a6d4f8_0_15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54" name="Google Shape;154;g28850a6d4f8_0_15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8850a6d4f8_0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8850a6d4f8_0_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61" name="Google Shape;161;g28850a6d4f8_0_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850a6d4f8_0_1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8850a6d4f8_0_11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69" name="Google Shape;169;g28850a6d4f8_0_11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8826730d14_0_3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8826730d14_0_38: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77" name="Google Shape;177;g28826730d14_0_38: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8850a6d4f8_0_8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8850a6d4f8_0_8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84" name="Google Shape;184;g28850a6d4f8_0_8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8850a6d4f8_0_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8850a6d4f8_0_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92" name="Google Shape;192;g28850a6d4f8_0_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850a6d4f8_0_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8850a6d4f8_0_15: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01" name="Google Shape;201;g28850a6d4f8_0_15: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8850a6d4f8_0_2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8850a6d4f8_0_2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10" name="Google Shape;210;g28850a6d4f8_0_2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850a6d4f8_0_9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8850a6d4f8_0_9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18" name="Google Shape;218;g28850a6d4f8_0_9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88ab5b21d1_1_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88ab5b21d1_1_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90" name="Google Shape;90;g288ab5b21d1_1_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8850a6d4f8_0_10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8850a6d4f8_0_10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26" name="Google Shape;226;g28850a6d4f8_0_10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8826730d14_0_10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8826730d14_0_10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34" name="Google Shape;234;g28826730d14_0_10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826730d14_0_3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826730d14_0_3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42" name="Google Shape;242;g28826730d14_0_3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8850a6d4f8_0_4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8850a6d4f8_0_47: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49" name="Google Shape;249;g28850a6d4f8_0_47: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8826730d14_0_5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8826730d14_0_5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57" name="Google Shape;257;g28826730d14_0_5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8850a6d4f8_0_12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8850a6d4f8_0_12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65" name="Google Shape;265;g28850a6d4f8_0_12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8850a6d4f8_0_1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8850a6d4f8_0_13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73" name="Google Shape;273;g28850a6d4f8_0_13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8826730d14_0_5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8826730d14_0_5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81" name="Google Shape;281;g28826730d14_0_5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8850a6d4f8_0_14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8850a6d4f8_0_14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89" name="Google Shape;289;g28850a6d4f8_0_14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826730d14_0_8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8826730d14_0_89: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296" name="Google Shape;296;g28826730d14_0_89: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88ab5b21d1_1_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88ab5b21d1_1_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97" name="Google Shape;97;g288ab5b21d1_1_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8826730d14_0_9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8826730d14_0_9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04" name="Google Shape;304;g28826730d14_0_9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850a6d4f8_0_31: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11" name="Google Shape;311;g28850a6d4f8_0_3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8850a6d4f8_0_36: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17" name="Google Shape;317;g28850a6d4f8_0_3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8850a6d4f8_0_41: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23" name="Google Shape;323;g28850a6d4f8_0_4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8826730d14_0_6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8826730d14_0_6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31" name="Google Shape;331;g28826730d14_0_6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8826730d14_0_74:notes"/>
          <p:cNvSpPr txBox="1">
            <a:spLocks noGrp="1"/>
          </p:cNvSpPr>
          <p:nvPr>
            <p:ph type="body" idx="1"/>
          </p:nvPr>
        </p:nvSpPr>
        <p:spPr>
          <a:xfrm>
            <a:off x="934720" y="4416509"/>
            <a:ext cx="5140960" cy="4183346"/>
          </a:xfrm>
          <a:prstGeom prst="rect">
            <a:avLst/>
          </a:prstGeom>
          <a:noFill/>
          <a:ln>
            <a:noFill/>
          </a:ln>
        </p:spPr>
        <p:txBody>
          <a:bodyPr spcFirstLastPara="1" wrap="square" lIns="92632" tIns="46303" rIns="92632" bIns="46303" anchor="t" anchorCtr="0">
            <a:noAutofit/>
          </a:bodyPr>
          <a:lstStyle/>
          <a:p>
            <a:pPr marL="0" indent="0"/>
            <a:endParaRPr/>
          </a:p>
        </p:txBody>
      </p:sp>
      <p:sp>
        <p:nvSpPr>
          <p:cNvPr id="337" name="Google Shape;337;g28826730d14_0_7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8850a6d4f8_0_15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28850a6d4f8_0_151: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344" name="Google Shape;344;g28850a6d4f8_0_151: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826730d14_0_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826730d14_0_14: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04" name="Google Shape;104;g28826730d14_0_14: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endParaRPr/>
          </a:p>
        </p:txBody>
      </p:sp>
      <p:sp>
        <p:nvSpPr>
          <p:cNvPr id="110" name="Google Shape;110;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8826730d14_0_2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8826730d14_0_20: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17" name="Google Shape;117;g28826730d14_0_20: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850a6d4f8_0_12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8850a6d4f8_0_122: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25" name="Google Shape;125;g28850a6d4f8_0_122: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8826730d14_0_2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8826730d14_0_26: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33" name="Google Shape;133;g28826730d14_0_26: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8850a6d4f8_0_16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8850a6d4f8_0_163:notes"/>
          <p:cNvSpPr txBox="1">
            <a:spLocks noGrp="1"/>
          </p:cNvSpPr>
          <p:nvPr>
            <p:ph type="body" idx="1"/>
          </p:nvPr>
        </p:nvSpPr>
        <p:spPr>
          <a:xfrm>
            <a:off x="934720" y="4416509"/>
            <a:ext cx="5140960" cy="4183346"/>
          </a:xfrm>
          <a:prstGeom prst="rect">
            <a:avLst/>
          </a:prstGeom>
        </p:spPr>
        <p:txBody>
          <a:bodyPr spcFirstLastPara="1" wrap="square" lIns="92632" tIns="46303" rIns="92632" bIns="46303" anchor="t" anchorCtr="0">
            <a:noAutofit/>
          </a:bodyPr>
          <a:lstStyle/>
          <a:p>
            <a:pPr marL="0" indent="0"/>
            <a:endParaRPr/>
          </a:p>
        </p:txBody>
      </p:sp>
      <p:sp>
        <p:nvSpPr>
          <p:cNvPr id="140" name="Google Shape;140;g28850a6d4f8_0_163:notes"/>
          <p:cNvSpPr txBox="1">
            <a:spLocks noGrp="1"/>
          </p:cNvSpPr>
          <p:nvPr>
            <p:ph type="sldNum" idx="12"/>
          </p:nvPr>
        </p:nvSpPr>
        <p:spPr>
          <a:xfrm>
            <a:off x="3972560" y="8831419"/>
            <a:ext cx="3037840" cy="465018"/>
          </a:xfrm>
          <a:prstGeom prst="rect">
            <a:avLst/>
          </a:prstGeom>
        </p:spPr>
        <p:txBody>
          <a:bodyPr spcFirstLastPara="1" wrap="square" lIns="92632" tIns="46303" rIns="92632" bIns="46303" anchor="b" anchorCtr="0">
            <a:noAutofit/>
          </a:bodyPr>
          <a:lstStyle/>
          <a:p>
            <a:pPr algn="r">
              <a:buSzPts val="1200"/>
            </a:pPr>
            <a:fld id="{00000000-1234-1234-1234-123412341234}" type="slidenum">
              <a:rPr lang="en-US"/>
              <a:pPr algn="r">
                <a:buSzPts val="12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80"/>
              </a:spcBef>
              <a:spcAft>
                <a:spcPts val="0"/>
              </a:spcAft>
              <a:buSzPts val="1800"/>
              <a:buChar char="•"/>
              <a:defRPr/>
            </a:lvl1pPr>
            <a:lvl2pPr marL="914400" lvl="1" indent="-342900" algn="l">
              <a:lnSpc>
                <a:spcPct val="100000"/>
              </a:lnSpc>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21" name="Google Shape;21;p4"/>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SzPts val="1400"/>
              <a:buNone/>
              <a:defRPr sz="4000" b="1"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7" name="Google Shape;77;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000"/>
              <a:buFont typeface="Arial"/>
              <a:buNone/>
              <a:defRPr sz="2000"/>
            </a:lvl1pPr>
            <a:lvl2pPr marL="914400" lvl="1" indent="-228600" algn="l">
              <a:lnSpc>
                <a:spcPct val="100000"/>
              </a:lnSpc>
              <a:spcBef>
                <a:spcPts val="720"/>
              </a:spcBef>
              <a:spcAft>
                <a:spcPts val="0"/>
              </a:spcAft>
              <a:buSzPts val="1800"/>
              <a:buFont typeface="Arial"/>
              <a:buNone/>
              <a:defRPr sz="1800"/>
            </a:lvl2pPr>
            <a:lvl3pPr marL="1371600" lvl="2" indent="-228600" algn="l">
              <a:lnSpc>
                <a:spcPct val="95000"/>
              </a:lnSpc>
              <a:spcBef>
                <a:spcPts val="560"/>
              </a:spcBef>
              <a:spcAft>
                <a:spcPts val="0"/>
              </a:spcAft>
              <a:buSzPts val="1600"/>
              <a:buFont typeface="Arial"/>
              <a:buNone/>
              <a:defRPr sz="1600"/>
            </a:lvl3pPr>
            <a:lvl4pPr marL="1828800" lvl="3" indent="-228600" algn="l">
              <a:lnSpc>
                <a:spcPct val="75000"/>
              </a:lnSpc>
              <a:spcBef>
                <a:spcPts val="420"/>
              </a:spcBef>
              <a:spcAft>
                <a:spcPts val="0"/>
              </a:spcAft>
              <a:buSzPts val="1400"/>
              <a:buFont typeface="Arial"/>
              <a:buNone/>
              <a:defRPr sz="1400"/>
            </a:lvl4pPr>
            <a:lvl5pPr marL="2286000" lvl="4" indent="-228600" algn="l">
              <a:lnSpc>
                <a:spcPct val="75000"/>
              </a:lnSpc>
              <a:spcBef>
                <a:spcPts val="420"/>
              </a:spcBef>
              <a:spcAft>
                <a:spcPts val="0"/>
              </a:spcAft>
              <a:buSzPts val="1400"/>
              <a:buFont typeface="Arial"/>
              <a:buNone/>
              <a:defRPr sz="1400"/>
            </a:lvl5pPr>
            <a:lvl6pPr marL="2743200" lvl="5" indent="-228600" algn="l">
              <a:lnSpc>
                <a:spcPct val="75000"/>
              </a:lnSpc>
              <a:spcBef>
                <a:spcPts val="420"/>
              </a:spcBef>
              <a:spcAft>
                <a:spcPts val="0"/>
              </a:spcAft>
              <a:buSzPts val="1400"/>
              <a:buFont typeface="Arial"/>
              <a:buNone/>
              <a:defRPr sz="1400"/>
            </a:lvl6pPr>
            <a:lvl7pPr marL="3200400" lvl="6" indent="-228600" algn="l">
              <a:lnSpc>
                <a:spcPct val="75000"/>
              </a:lnSpc>
              <a:spcBef>
                <a:spcPts val="420"/>
              </a:spcBef>
              <a:spcAft>
                <a:spcPts val="0"/>
              </a:spcAft>
              <a:buSzPts val="1400"/>
              <a:buFont typeface="Arial"/>
              <a:buNone/>
              <a:defRPr sz="1400"/>
            </a:lvl7pPr>
            <a:lvl8pPr marL="3657600" lvl="7" indent="-228600" algn="l">
              <a:lnSpc>
                <a:spcPct val="75000"/>
              </a:lnSpc>
              <a:spcBef>
                <a:spcPts val="420"/>
              </a:spcBef>
              <a:spcAft>
                <a:spcPts val="0"/>
              </a:spcAft>
              <a:buSzPts val="1400"/>
              <a:buFont typeface="Arial"/>
              <a:buNone/>
              <a:defRPr sz="1400"/>
            </a:lvl8pPr>
            <a:lvl9pPr marL="4114800" lvl="8" indent="-228600" algn="l">
              <a:lnSpc>
                <a:spcPct val="75000"/>
              </a:lnSpc>
              <a:spcBef>
                <a:spcPts val="420"/>
              </a:spcBef>
              <a:spcAft>
                <a:spcPts val="0"/>
              </a:spcAft>
              <a:buSzPts val="1400"/>
              <a:buFont typeface="Arial"/>
              <a:buNone/>
              <a:defRPr sz="1400"/>
            </a:lvl9pPr>
          </a:lstStyle>
          <a:p>
            <a:endParaRPr/>
          </a:p>
        </p:txBody>
      </p:sp>
      <p:sp>
        <p:nvSpPr>
          <p:cNvPr id="78" name="Google Shape;78;p1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rot="5400000">
            <a:off x="4848225" y="2333625"/>
            <a:ext cx="5334000" cy="188595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6" name="Google Shape;26;p5"/>
          <p:cNvSpPr txBox="1">
            <a:spLocks noGrp="1"/>
          </p:cNvSpPr>
          <p:nvPr>
            <p:ph type="body" idx="1"/>
          </p:nvPr>
        </p:nvSpPr>
        <p:spPr>
          <a:xfrm rot="5400000">
            <a:off x="1000125" y="523875"/>
            <a:ext cx="5334000" cy="550545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80"/>
              </a:spcBef>
              <a:spcAft>
                <a:spcPts val="0"/>
              </a:spcAft>
              <a:buSzPts val="1800"/>
              <a:buChar char="•"/>
              <a:defRPr/>
            </a:lvl1pPr>
            <a:lvl2pPr marL="914400" lvl="1" indent="-342900" algn="l">
              <a:lnSpc>
                <a:spcPct val="100000"/>
              </a:lnSpc>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27" name="Google Shape;27;p5"/>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2" name="Google Shape;32;p6"/>
          <p:cNvSpPr txBox="1">
            <a:spLocks noGrp="1"/>
          </p:cNvSpPr>
          <p:nvPr>
            <p:ph type="body" idx="1"/>
          </p:nvPr>
        </p:nvSpPr>
        <p:spPr>
          <a:xfrm rot="5400000">
            <a:off x="2857500" y="342900"/>
            <a:ext cx="3657600" cy="7543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80"/>
              </a:spcBef>
              <a:spcAft>
                <a:spcPts val="0"/>
              </a:spcAft>
              <a:buSzPts val="1800"/>
              <a:buChar char="•"/>
              <a:defRPr/>
            </a:lvl1pPr>
            <a:lvl2pPr marL="914400" lvl="1" indent="-342900" algn="l">
              <a:lnSpc>
                <a:spcPct val="100000"/>
              </a:lnSpc>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33" name="Google Shape;33;p6"/>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8" name="Google Shape;38;p7"/>
          <p:cNvSpPr>
            <a:spLocks noGrp="1"/>
          </p:cNvSpPr>
          <p:nvPr>
            <p:ph type="pic" idx="2"/>
          </p:nvPr>
        </p:nvSpPr>
        <p:spPr>
          <a:xfrm>
            <a:off x="1792288" y="612775"/>
            <a:ext cx="5486400" cy="4114800"/>
          </a:xfrm>
          <a:prstGeom prst="rect">
            <a:avLst/>
          </a:prstGeom>
          <a:noFill/>
          <a:ln>
            <a:noFill/>
          </a:ln>
        </p:spPr>
      </p:sp>
      <p:sp>
        <p:nvSpPr>
          <p:cNvPr id="39" name="Google Shape;39;p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40"/>
              </a:spcBef>
              <a:spcAft>
                <a:spcPts val="0"/>
              </a:spcAft>
              <a:buSzPts val="1400"/>
              <a:buFont typeface="Arial"/>
              <a:buNone/>
              <a:defRPr sz="1400"/>
            </a:lvl1pPr>
            <a:lvl2pPr marL="914400" lvl="1" indent="-228600" algn="l">
              <a:lnSpc>
                <a:spcPct val="100000"/>
              </a:lnSpc>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40" name="Google Shape;40;p7"/>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920"/>
              </a:spcBef>
              <a:spcAft>
                <a:spcPts val="0"/>
              </a:spcAft>
              <a:buSzPts val="3200"/>
              <a:buFont typeface="Arial"/>
              <a:buChar char="•"/>
              <a:defRPr sz="3200"/>
            </a:lvl1pPr>
            <a:lvl2pPr marL="914400" lvl="1" indent="-406400" algn="l">
              <a:lnSpc>
                <a:spcPct val="100000"/>
              </a:lnSpc>
              <a:spcBef>
                <a:spcPts val="1120"/>
              </a:spcBef>
              <a:spcAft>
                <a:spcPts val="0"/>
              </a:spcAft>
              <a:buSzPts val="2800"/>
              <a:buFont typeface="Arial"/>
              <a:buChar char="–"/>
              <a:defRPr sz="2800"/>
            </a:lvl2pPr>
            <a:lvl3pPr marL="1371600" lvl="2" indent="-381000" algn="l">
              <a:lnSpc>
                <a:spcPct val="95000"/>
              </a:lnSpc>
              <a:spcBef>
                <a:spcPts val="840"/>
              </a:spcBef>
              <a:spcAft>
                <a:spcPts val="0"/>
              </a:spcAft>
              <a:buSzPts val="2400"/>
              <a:buFont typeface="Arial"/>
              <a:buChar char="•"/>
              <a:defRPr sz="2400"/>
            </a:lvl3pPr>
            <a:lvl4pPr marL="1828800" lvl="3" indent="-355600" algn="l">
              <a:lnSpc>
                <a:spcPct val="75000"/>
              </a:lnSpc>
              <a:spcBef>
                <a:spcPts val="600"/>
              </a:spcBef>
              <a:spcAft>
                <a:spcPts val="0"/>
              </a:spcAft>
              <a:buSzPts val="2000"/>
              <a:buFont typeface="Arial"/>
              <a:buChar char="–"/>
              <a:defRPr sz="2000"/>
            </a:lvl4pPr>
            <a:lvl5pPr marL="2286000" lvl="4" indent="-355600" algn="l">
              <a:lnSpc>
                <a:spcPct val="75000"/>
              </a:lnSpc>
              <a:spcBef>
                <a:spcPts val="600"/>
              </a:spcBef>
              <a:spcAft>
                <a:spcPts val="0"/>
              </a:spcAft>
              <a:buSzPts val="2000"/>
              <a:buFont typeface="Arial"/>
              <a:buChar char="»"/>
              <a:defRPr sz="2000"/>
            </a:lvl5pPr>
            <a:lvl6pPr marL="2743200" lvl="5" indent="-355600" algn="l">
              <a:lnSpc>
                <a:spcPct val="75000"/>
              </a:lnSpc>
              <a:spcBef>
                <a:spcPts val="600"/>
              </a:spcBef>
              <a:spcAft>
                <a:spcPts val="0"/>
              </a:spcAft>
              <a:buSzPts val="2000"/>
              <a:buFont typeface="Arial"/>
              <a:buChar char="»"/>
              <a:defRPr sz="2000"/>
            </a:lvl6pPr>
            <a:lvl7pPr marL="3200400" lvl="6" indent="-355600" algn="l">
              <a:lnSpc>
                <a:spcPct val="75000"/>
              </a:lnSpc>
              <a:spcBef>
                <a:spcPts val="600"/>
              </a:spcBef>
              <a:spcAft>
                <a:spcPts val="0"/>
              </a:spcAft>
              <a:buSzPts val="2000"/>
              <a:buFont typeface="Arial"/>
              <a:buChar char="»"/>
              <a:defRPr sz="2000"/>
            </a:lvl7pPr>
            <a:lvl8pPr marL="3657600" lvl="7" indent="-355600" algn="l">
              <a:lnSpc>
                <a:spcPct val="75000"/>
              </a:lnSpc>
              <a:spcBef>
                <a:spcPts val="600"/>
              </a:spcBef>
              <a:spcAft>
                <a:spcPts val="0"/>
              </a:spcAft>
              <a:buSzPts val="2000"/>
              <a:buFont typeface="Arial"/>
              <a:buChar char="»"/>
              <a:defRPr sz="2000"/>
            </a:lvl8pPr>
            <a:lvl9pPr marL="4114800" lvl="8" indent="-355600" algn="l">
              <a:lnSpc>
                <a:spcPct val="75000"/>
              </a:lnSpc>
              <a:spcBef>
                <a:spcPts val="600"/>
              </a:spcBef>
              <a:spcAft>
                <a:spcPts val="0"/>
              </a:spcAft>
              <a:buSzPts val="2000"/>
              <a:buFont typeface="Arial"/>
              <a:buChar char="»"/>
              <a:defRPr sz="2000"/>
            </a:lvl9pPr>
          </a:lstStyle>
          <a:p>
            <a:endParaRPr/>
          </a:p>
        </p:txBody>
      </p:sp>
      <p:sp>
        <p:nvSpPr>
          <p:cNvPr id="46" name="Google Shape;46;p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840"/>
              </a:spcBef>
              <a:spcAft>
                <a:spcPts val="0"/>
              </a:spcAft>
              <a:buSzPts val="1400"/>
              <a:buFont typeface="Arial"/>
              <a:buNone/>
              <a:defRPr sz="1400"/>
            </a:lvl1pPr>
            <a:lvl2pPr marL="914400" lvl="1" indent="-228600" algn="l">
              <a:lnSpc>
                <a:spcPct val="100000"/>
              </a:lnSpc>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47" name="Google Shape;47;p8"/>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6" name="Google Shape;56;p10"/>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1" name="Google Shape;61;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440"/>
              </a:spcBef>
              <a:spcAft>
                <a:spcPts val="0"/>
              </a:spcAft>
              <a:buSzPts val="2400"/>
              <a:buFont typeface="Arial"/>
              <a:buNone/>
              <a:defRPr sz="2400" b="1"/>
            </a:lvl1pPr>
            <a:lvl2pPr marL="914400" lvl="1" indent="-228600" algn="l">
              <a:lnSpc>
                <a:spcPct val="100000"/>
              </a:lnSpc>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62" name="Google Shape;62;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440"/>
              </a:spcBef>
              <a:spcAft>
                <a:spcPts val="0"/>
              </a:spcAft>
              <a:buSzPts val="2400"/>
              <a:buFont typeface="Arial"/>
              <a:buChar char="•"/>
              <a:defRPr sz="2400"/>
            </a:lvl1pPr>
            <a:lvl2pPr marL="914400" lvl="1" indent="-355600" algn="l">
              <a:lnSpc>
                <a:spcPct val="100000"/>
              </a:lnSpc>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63" name="Google Shape;63;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440"/>
              </a:spcBef>
              <a:spcAft>
                <a:spcPts val="0"/>
              </a:spcAft>
              <a:buSzPts val="2400"/>
              <a:buFont typeface="Arial"/>
              <a:buNone/>
              <a:defRPr sz="2400" b="1"/>
            </a:lvl1pPr>
            <a:lvl2pPr marL="914400" lvl="1" indent="-228600" algn="l">
              <a:lnSpc>
                <a:spcPct val="100000"/>
              </a:lnSpc>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64" name="Google Shape;64;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1440"/>
              </a:spcBef>
              <a:spcAft>
                <a:spcPts val="0"/>
              </a:spcAft>
              <a:buSzPts val="2400"/>
              <a:buFont typeface="Arial"/>
              <a:buChar char="•"/>
              <a:defRPr sz="2400"/>
            </a:lvl1pPr>
            <a:lvl2pPr marL="914400" lvl="1" indent="-355600" algn="l">
              <a:lnSpc>
                <a:spcPct val="100000"/>
              </a:lnSpc>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65" name="Google Shape;65;p11"/>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9144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680"/>
              </a:spcBef>
              <a:spcAft>
                <a:spcPts val="0"/>
              </a:spcAft>
              <a:buSzPts val="2800"/>
              <a:buFont typeface="Arial"/>
              <a:buChar char="•"/>
              <a:defRPr sz="2800"/>
            </a:lvl1pPr>
            <a:lvl2pPr marL="914400" lvl="1" indent="-381000" algn="l">
              <a:lnSpc>
                <a:spcPct val="100000"/>
              </a:lnSpc>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71" name="Google Shape;71;p12"/>
          <p:cNvSpPr txBox="1">
            <a:spLocks noGrp="1"/>
          </p:cNvSpPr>
          <p:nvPr>
            <p:ph type="body" idx="2"/>
          </p:nvPr>
        </p:nvSpPr>
        <p:spPr>
          <a:xfrm>
            <a:off x="47625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680"/>
              </a:spcBef>
              <a:spcAft>
                <a:spcPts val="0"/>
              </a:spcAft>
              <a:buSzPts val="2800"/>
              <a:buFont typeface="Arial"/>
              <a:buChar char="•"/>
              <a:defRPr sz="2800"/>
            </a:lvl1pPr>
            <a:lvl2pPr marL="914400" lvl="1" indent="-381000" algn="l">
              <a:lnSpc>
                <a:spcPct val="100000"/>
              </a:lnSpc>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72" name="Google Shape;72;p12"/>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dk2"/>
            </a:gs>
          </a:gsLst>
          <a:lin ang="5400000" scaled="0"/>
        </a:gradFill>
        <a:effectLst/>
      </p:bgPr>
    </p:bg>
    <p:spTree>
      <p:nvGrpSpPr>
        <p:cNvPr id="1" name="Shape 9"/>
        <p:cNvGrpSpPr/>
        <p:nvPr/>
      </p:nvGrpSpPr>
      <p:grpSpPr>
        <a:xfrm>
          <a:off x="0" y="0"/>
          <a:ext cx="0" cy="0"/>
          <a:chOff x="0" y="0"/>
          <a:chExt cx="0" cy="0"/>
        </a:xfrm>
      </p:grpSpPr>
      <p:sp>
        <p:nvSpPr>
          <p:cNvPr id="10" name="Google Shape;10;p3"/>
          <p:cNvSpPr/>
          <p:nvPr/>
        </p:nvSpPr>
        <p:spPr>
          <a:xfrm>
            <a:off x="1600200" y="-2209800"/>
            <a:ext cx="9144000" cy="9067800"/>
          </a:xfrm>
          <a:prstGeom prst="diamond">
            <a:avLst/>
          </a:prstGeom>
          <a:gradFill>
            <a:gsLst>
              <a:gs pos="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1" name="Google Shape;11;p3"/>
          <p:cNvSpPr txBox="1"/>
          <p:nvPr/>
        </p:nvSpPr>
        <p:spPr>
          <a:xfrm>
            <a:off x="0" y="0"/>
            <a:ext cx="381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2" name="Google Shape;12;p3"/>
          <p:cNvSpPr txBox="1"/>
          <p:nvPr/>
        </p:nvSpPr>
        <p:spPr>
          <a:xfrm>
            <a:off x="0" y="0"/>
            <a:ext cx="381000" cy="228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lt1"/>
              </a:solidFill>
              <a:latin typeface="Arial"/>
              <a:ea typeface="Arial"/>
              <a:cs typeface="Arial"/>
              <a:sym typeface="Arial"/>
            </a:endParaRPr>
          </a:p>
        </p:txBody>
      </p:sp>
      <p:sp>
        <p:nvSpPr>
          <p:cNvPr id="13" name="Google Shape;13;p3"/>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4200" b="0" i="0" u="none" strike="noStrike" cap="none">
                <a:solidFill>
                  <a:schemeClr val="lt2"/>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marR="0" lvl="0" indent="-419100" algn="l" rtl="0">
              <a:lnSpc>
                <a:spcPct val="100000"/>
              </a:lnSpc>
              <a:spcBef>
                <a:spcPts val="18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393700" algn="l" rtl="0">
              <a:lnSpc>
                <a:spcPct val="100000"/>
              </a:lnSpc>
              <a:spcBef>
                <a:spcPts val="1040"/>
              </a:spcBef>
              <a:spcAft>
                <a:spcPts val="0"/>
              </a:spcAft>
              <a:buClr>
                <a:schemeClr val="lt1"/>
              </a:buClr>
              <a:buSzPts val="2600"/>
              <a:buFont typeface="Arial"/>
              <a:buChar char="–"/>
              <a:defRPr sz="2600" b="0" i="0" u="none" strike="noStrike" cap="none">
                <a:solidFill>
                  <a:schemeClr val="lt1"/>
                </a:solidFill>
                <a:latin typeface="Arial"/>
                <a:ea typeface="Arial"/>
                <a:cs typeface="Arial"/>
                <a:sym typeface="Arial"/>
              </a:defRPr>
            </a:lvl2pPr>
            <a:lvl3pPr marL="1371600" marR="0" lvl="2" indent="-381000" algn="l" rtl="0">
              <a:lnSpc>
                <a:spcPct val="95000"/>
              </a:lnSpc>
              <a:spcBef>
                <a:spcPts val="84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75000"/>
              </a:lnSpc>
              <a:spcBef>
                <a:spcPts val="6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5" name="Google Shape;15;p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9pPr>
          </a:lstStyle>
          <a:p>
            <a:endParaRPr/>
          </a:p>
        </p:txBody>
      </p:sp>
      <p:sp>
        <p:nvSpPr>
          <p:cNvPr id="16" name="Google Shape;16;p3"/>
          <p:cNvSpPr txBox="1">
            <a:spLocks noGrp="1"/>
          </p:cNvSpPr>
          <p:nvPr>
            <p:ph type="ftr" idx="11"/>
          </p:nvPr>
        </p:nvSpPr>
        <p:spPr>
          <a:xfrm>
            <a:off x="2286000" y="6096000"/>
            <a:ext cx="4343400" cy="5349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0" i="0" u="none" strike="noStrike" cap="none">
                <a:solidFill>
                  <a:schemeClr val="lt1"/>
                </a:solidFill>
                <a:latin typeface="Arial"/>
                <a:ea typeface="Arial"/>
                <a:cs typeface="Arial"/>
                <a:sym typeface="Arial"/>
              </a:defRPr>
            </a:lvl9pPr>
          </a:lstStyle>
          <a:p>
            <a:endParaRPr/>
          </a:p>
        </p:txBody>
      </p:sp>
      <p:sp>
        <p:nvSpPr>
          <p:cNvPr id="17" name="Google Shape;17;p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Clr>
                <a:schemeClr val="lt2"/>
              </a:buClr>
              <a:buSzPts val="4200"/>
              <a:buFont typeface="Arial"/>
              <a:buNone/>
            </a:pPr>
            <a:r>
              <a:rPr lang="en-US"/>
              <a:t>Avalara Sales Tax Interface</a:t>
            </a:r>
            <a:endParaRPr/>
          </a:p>
        </p:txBody>
      </p:sp>
      <p:sp>
        <p:nvSpPr>
          <p:cNvPr id="86" name="Google Shape;86;p1"/>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endParaRPr sz="3000" b="0" i="0" u="none">
              <a:solidFill>
                <a:schemeClr val="lt1"/>
              </a:solidFill>
              <a:latin typeface="Arial"/>
              <a:ea typeface="Arial"/>
              <a:cs typeface="Arial"/>
              <a:sym typeface="Arial"/>
            </a:endParaRPr>
          </a:p>
          <a:p>
            <a:pPr marL="342900" lvl="0" indent="-342900" algn="l" rtl="0">
              <a:lnSpc>
                <a:spcPct val="100000"/>
              </a:lnSpc>
              <a:spcBef>
                <a:spcPts val="1800"/>
              </a:spcBef>
              <a:spcAft>
                <a:spcPts val="0"/>
              </a:spcAft>
              <a:buSzPts val="3000"/>
              <a:buFont typeface="Arial"/>
              <a:buNone/>
            </a:pPr>
            <a:r>
              <a:rPr lang="en-US" sz="3000" b="0" i="0" u="none">
                <a:solidFill>
                  <a:schemeClr val="lt1"/>
                </a:solidFill>
                <a:latin typeface="Arial"/>
                <a:ea typeface="Arial"/>
                <a:cs typeface="Arial"/>
                <a:sym typeface="Arial"/>
              </a:rPr>
              <a:t>Carol Santee</a:t>
            </a:r>
            <a:endParaRPr/>
          </a:p>
          <a:p>
            <a:pPr marL="342900" lvl="0" indent="-342900" algn="l" rtl="0">
              <a:lnSpc>
                <a:spcPct val="100000"/>
              </a:lnSpc>
              <a:spcBef>
                <a:spcPts val="1800"/>
              </a:spcBef>
              <a:spcAft>
                <a:spcPts val="0"/>
              </a:spcAft>
              <a:buSzPts val="3000"/>
              <a:buFont typeface="Arial"/>
              <a:buNone/>
            </a:pPr>
            <a:r>
              <a:rPr lang="en-US" sz="3000" b="0" i="0" u="none">
                <a:solidFill>
                  <a:schemeClr val="lt1"/>
                </a:solidFill>
                <a:latin typeface="Arial"/>
                <a:ea typeface="Arial"/>
                <a:cs typeface="Arial"/>
                <a:sym typeface="Arial"/>
              </a:rPr>
              <a:t>Vice President of R&amp;D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8850a6d4f8_0_169"/>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1100"/>
              <a:buFont typeface="Arial"/>
              <a:buNone/>
            </a:pPr>
            <a:r>
              <a:rPr lang="en-US">
                <a:solidFill>
                  <a:schemeClr val="dk1"/>
                </a:solidFill>
              </a:rPr>
              <a:t>Elliott System Requirements</a:t>
            </a:r>
            <a:endParaRPr/>
          </a:p>
        </p:txBody>
      </p:sp>
      <p:sp>
        <p:nvSpPr>
          <p:cNvPr id="150" name="Google Shape;150;g28850a6d4f8_0_169"/>
          <p:cNvSpPr txBox="1">
            <a:spLocks noGrp="1"/>
          </p:cNvSpPr>
          <p:nvPr>
            <p:ph type="body" idx="1"/>
          </p:nvPr>
        </p:nvSpPr>
        <p:spPr>
          <a:xfrm>
            <a:off x="914400" y="1752600"/>
            <a:ext cx="7543800" cy="46587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Consider setting up a sandbox testing environment </a:t>
            </a:r>
            <a:endParaRPr/>
          </a:p>
          <a:p>
            <a:pPr marL="914400" lvl="1" indent="-342900" algn="l" rtl="0">
              <a:spcBef>
                <a:spcPts val="0"/>
              </a:spcBef>
              <a:spcAft>
                <a:spcPts val="0"/>
              </a:spcAft>
              <a:buSzPts val="1800"/>
              <a:buChar char="–"/>
            </a:pPr>
            <a:r>
              <a:rPr lang="en-US"/>
              <a:t>Integration takes a lot of setup and training before you start using it</a:t>
            </a:r>
            <a:endParaRPr/>
          </a:p>
          <a:p>
            <a:pPr marL="914400" lvl="1" indent="-342900" algn="l" rtl="0">
              <a:spcBef>
                <a:spcPts val="0"/>
              </a:spcBef>
              <a:spcAft>
                <a:spcPts val="0"/>
              </a:spcAft>
              <a:buSzPts val="1800"/>
              <a:buChar char="–"/>
            </a:pPr>
            <a:r>
              <a:rPr lang="en-US"/>
              <a:t>Create a copy of your database for testing</a:t>
            </a:r>
            <a:endParaRPr/>
          </a:p>
          <a:p>
            <a:pPr marL="914400" lvl="1" indent="-342900" algn="l" rtl="0">
              <a:spcBef>
                <a:spcPts val="0"/>
              </a:spcBef>
              <a:spcAft>
                <a:spcPts val="0"/>
              </a:spcAft>
              <a:buSzPts val="1800"/>
              <a:buChar char="–"/>
            </a:pPr>
            <a:r>
              <a:rPr lang="en-US"/>
              <a:t>Create an Avalara sandbox account with the same features as your production environment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8850a6d4f8_0_157"/>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1100"/>
              <a:buFont typeface="Arial"/>
              <a:buNone/>
            </a:pPr>
            <a:r>
              <a:rPr lang="en-US">
                <a:solidFill>
                  <a:schemeClr val="dk1"/>
                </a:solidFill>
              </a:rPr>
              <a:t>Avalara Design Principles</a:t>
            </a:r>
            <a:endParaRPr/>
          </a:p>
        </p:txBody>
      </p:sp>
      <p:sp>
        <p:nvSpPr>
          <p:cNvPr id="157" name="Google Shape;157;g28850a6d4f8_0_157"/>
          <p:cNvSpPr txBox="1">
            <a:spLocks noGrp="1"/>
          </p:cNvSpPr>
          <p:nvPr>
            <p:ph type="body" idx="1"/>
          </p:nvPr>
        </p:nvSpPr>
        <p:spPr>
          <a:xfrm>
            <a:off x="914400" y="2286000"/>
            <a:ext cx="7543800" cy="41445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400"/>
              <a:t>Elliott uses attributes to store additional data</a:t>
            </a:r>
            <a:endParaRPr sz="2400"/>
          </a:p>
          <a:p>
            <a:pPr marL="457200" lvl="0" indent="-381000" algn="l" rtl="0">
              <a:spcBef>
                <a:spcPts val="1080"/>
              </a:spcBef>
              <a:spcAft>
                <a:spcPts val="0"/>
              </a:spcAft>
              <a:buSzPts val="2400"/>
              <a:buChar char="•"/>
            </a:pPr>
            <a:r>
              <a:rPr lang="en-US" sz="2400"/>
              <a:t>_AVATAXSNAPSHOT - Snapshot of order from initial communication with Avalara from either Address validation or tax calculation</a:t>
            </a:r>
            <a:endParaRPr sz="2400"/>
          </a:p>
          <a:p>
            <a:pPr marL="457200" lvl="0" indent="-381000" algn="l" rtl="0">
              <a:spcBef>
                <a:spcPts val="0"/>
              </a:spcBef>
              <a:spcAft>
                <a:spcPts val="0"/>
              </a:spcAft>
              <a:buSzPts val="2400"/>
              <a:buChar char="•"/>
            </a:pPr>
            <a:r>
              <a:rPr lang="en-US" sz="2400"/>
              <a:t>_AVATAXFINAL - Final tax calculation order info</a:t>
            </a:r>
            <a:endParaRPr sz="2400"/>
          </a:p>
          <a:p>
            <a:pPr marL="457200" lvl="0" indent="-381000" algn="l" rtl="0">
              <a:spcBef>
                <a:spcPts val="0"/>
              </a:spcBef>
              <a:spcAft>
                <a:spcPts val="0"/>
              </a:spcAft>
              <a:buSzPts val="2400"/>
              <a:buChar char="•"/>
            </a:pPr>
            <a:r>
              <a:rPr lang="en-US" sz="2400"/>
              <a:t>_USECODE - Tax exemption reason</a:t>
            </a:r>
            <a:endParaRPr sz="2400"/>
          </a:p>
          <a:p>
            <a:pPr marL="457200" lvl="0" indent="-381000" algn="l" rtl="0">
              <a:spcBef>
                <a:spcPts val="0"/>
              </a:spcBef>
              <a:spcAft>
                <a:spcPts val="0"/>
              </a:spcAft>
              <a:buSzPts val="2400"/>
              <a:buChar char="•"/>
            </a:pPr>
            <a:r>
              <a:rPr lang="en-US" sz="2400"/>
              <a:t>_GOODSERVICES - Avalara tax code</a:t>
            </a:r>
            <a:endParaRPr sz="2400"/>
          </a:p>
          <a:p>
            <a:pPr marL="457200" lvl="0" indent="-381000" algn="l" rtl="0">
              <a:spcBef>
                <a:spcPts val="0"/>
              </a:spcBef>
              <a:spcAft>
                <a:spcPts val="0"/>
              </a:spcAft>
              <a:buSzPts val="2400"/>
              <a:buChar char="•"/>
            </a:pPr>
            <a:r>
              <a:rPr lang="en-US" sz="2400"/>
              <a:t>_TAXBREAKDOWN00 - Tax breakdown for each jurisdiction at the order and line item level</a:t>
            </a:r>
            <a:endParaRPr sz="2400"/>
          </a:p>
          <a:p>
            <a:pPr marL="457200" lvl="0" indent="-381000" algn="l" rtl="0">
              <a:spcBef>
                <a:spcPts val="0"/>
              </a:spcBef>
              <a:spcAft>
                <a:spcPts val="0"/>
              </a:spcAft>
              <a:buSzPts val="2400"/>
              <a:buChar char="•"/>
            </a:pPr>
            <a:r>
              <a:rPr lang="en-US" sz="2400"/>
              <a:t>_CALCAVALARA - Stores address validation info</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8850a6d4f8_0_0"/>
          <p:cNvSpPr txBox="1">
            <a:spLocks noGrp="1"/>
          </p:cNvSpPr>
          <p:nvPr>
            <p:ph type="title"/>
          </p:nvPr>
        </p:nvSpPr>
        <p:spPr>
          <a:xfrm>
            <a:off x="1792288" y="41983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_AVATAXSNAPSHOT Attribute</a:t>
            </a:r>
            <a:endParaRPr/>
          </a:p>
        </p:txBody>
      </p:sp>
      <p:sp>
        <p:nvSpPr>
          <p:cNvPr id="164" name="Google Shape;164;g28850a6d4f8_0_0"/>
          <p:cNvSpPr txBox="1">
            <a:spLocks noGrp="1"/>
          </p:cNvSpPr>
          <p:nvPr>
            <p:ph type="body" idx="1"/>
          </p:nvPr>
        </p:nvSpPr>
        <p:spPr>
          <a:xfrm>
            <a:off x="1828800" y="4823374"/>
            <a:ext cx="5486400" cy="17625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The _AVATAXSNAPSHOT attribute is attached to orders to record the ship-to address and the order, miscellaneous charges, and freights amounts when taxes are calculated for the order. For example, if a preauthorization is performed during order entry, tax are calculated before the payment screen is shown. If an item is added to the order or the quantity shipped is changed before the pick ticket is printed, taxes will need to be recalculated for the order because the order amount has changed.</a:t>
            </a:r>
            <a:endParaRPr/>
          </a:p>
        </p:txBody>
      </p:sp>
      <p:pic>
        <p:nvPicPr>
          <p:cNvPr id="165" name="Google Shape;165;g28850a6d4f8_0_0"/>
          <p:cNvPicPr preferRelativeResize="0">
            <a:picLocks noGrp="1"/>
          </p:cNvPicPr>
          <p:nvPr>
            <p:ph type="pic" idx="2"/>
          </p:nvPr>
        </p:nvPicPr>
        <p:blipFill>
          <a:blip r:embed="rId3">
            <a:alphaModFix/>
          </a:blip>
          <a:stretch>
            <a:fillRect/>
          </a:stretch>
        </p:blipFill>
        <p:spPr>
          <a:xfrm>
            <a:off x="1678201" y="143675"/>
            <a:ext cx="5486400" cy="42210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8850a6d4f8_0_115"/>
          <p:cNvSpPr txBox="1">
            <a:spLocks noGrp="1"/>
          </p:cNvSpPr>
          <p:nvPr>
            <p:ph type="title"/>
          </p:nvPr>
        </p:nvSpPr>
        <p:spPr>
          <a:xfrm>
            <a:off x="1792288" y="41983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_AVATAXFINAL Attribute</a:t>
            </a:r>
            <a:endParaRPr/>
          </a:p>
        </p:txBody>
      </p:sp>
      <p:sp>
        <p:nvSpPr>
          <p:cNvPr id="172" name="Google Shape;172;g28850a6d4f8_0_115"/>
          <p:cNvSpPr txBox="1">
            <a:spLocks noGrp="1"/>
          </p:cNvSpPr>
          <p:nvPr>
            <p:ph type="body" idx="1"/>
          </p:nvPr>
        </p:nvSpPr>
        <p:spPr>
          <a:xfrm>
            <a:off x="1828800" y="4823386"/>
            <a:ext cx="5486400" cy="1568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a:t>The _AVATAXSNAPSHOT attribute is attached to the order to record the ship-to address and the order, miscellaneous charges, and freights amounts on the order when taxes are calculated for the invoice. Once the invoice is posted to Accounts Receivable, this attribute is attached to the invoice in history.</a:t>
            </a:r>
            <a:endParaRPr/>
          </a:p>
        </p:txBody>
      </p:sp>
      <p:pic>
        <p:nvPicPr>
          <p:cNvPr id="173" name="Google Shape;173;g28850a6d4f8_0_115"/>
          <p:cNvPicPr preferRelativeResize="0">
            <a:picLocks noGrp="1"/>
          </p:cNvPicPr>
          <p:nvPr>
            <p:ph type="pic" idx="2"/>
          </p:nvPr>
        </p:nvPicPr>
        <p:blipFill rotWithShape="1">
          <a:blip r:embed="rId3">
            <a:alphaModFix/>
          </a:blip>
          <a:srcRect/>
          <a:stretch/>
        </p:blipFill>
        <p:spPr>
          <a:xfrm>
            <a:off x="1678201" y="143675"/>
            <a:ext cx="5486400" cy="42210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8826730d14_0_38"/>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Avalara Design Principles</a:t>
            </a:r>
            <a:endParaRPr/>
          </a:p>
        </p:txBody>
      </p:sp>
      <p:sp>
        <p:nvSpPr>
          <p:cNvPr id="180" name="Google Shape;180;g28826730d14_0_38"/>
          <p:cNvSpPr txBox="1">
            <a:spLocks noGrp="1"/>
          </p:cNvSpPr>
          <p:nvPr>
            <p:ph type="body" idx="1"/>
          </p:nvPr>
        </p:nvSpPr>
        <p:spPr>
          <a:xfrm>
            <a:off x="914400" y="1916875"/>
            <a:ext cx="7543800" cy="39891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400"/>
              <a:t>Simple User Interface</a:t>
            </a:r>
            <a:endParaRPr sz="2400"/>
          </a:p>
          <a:p>
            <a:pPr marL="457200" lvl="0" indent="-381000" algn="l" rtl="0">
              <a:spcBef>
                <a:spcPts val="1080"/>
              </a:spcBef>
              <a:spcAft>
                <a:spcPts val="0"/>
              </a:spcAft>
              <a:buSzPts val="2400"/>
              <a:buChar char="•"/>
            </a:pPr>
            <a:r>
              <a:rPr lang="en-US" sz="2400"/>
              <a:t>Use and tax codes are stored in attributes so the user doesn’t notice a user interface difference.</a:t>
            </a:r>
            <a:endParaRPr sz="2400"/>
          </a:p>
          <a:p>
            <a:pPr marL="457200" lvl="0" indent="-381000" algn="l" rtl="0">
              <a:spcBef>
                <a:spcPts val="0"/>
              </a:spcBef>
              <a:spcAft>
                <a:spcPts val="0"/>
              </a:spcAft>
              <a:buSzPts val="2400"/>
              <a:buChar char="•"/>
            </a:pPr>
            <a:r>
              <a:rPr lang="en-US" sz="2400"/>
              <a:t>Use codes indicate why a customer/ship-to is non-taxable. The code can be setup at the customer type and inherited or overridden at the customer and ship-to.  </a:t>
            </a:r>
            <a:endParaRPr sz="2400"/>
          </a:p>
          <a:p>
            <a:pPr marL="457200" lvl="0" indent="-381000" algn="l" rtl="0">
              <a:spcBef>
                <a:spcPts val="0"/>
              </a:spcBef>
              <a:spcAft>
                <a:spcPts val="0"/>
              </a:spcAft>
              <a:buSzPts val="2400"/>
              <a:buChar char="•"/>
            </a:pPr>
            <a:r>
              <a:rPr lang="en-US" sz="2400"/>
              <a:t>Tax codes indicate types of items.  The code can be set up at the product category and user defined codes and inherited or overridden at the item level.</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8850a6d4f8_0_86"/>
          <p:cNvSpPr txBox="1">
            <a:spLocks noGrp="1"/>
          </p:cNvSpPr>
          <p:nvPr>
            <p:ph type="title"/>
          </p:nvPr>
        </p:nvSpPr>
        <p:spPr>
          <a:xfrm>
            <a:off x="1877363" y="31456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_USECODE Attributes</a:t>
            </a:r>
            <a:endParaRPr/>
          </a:p>
        </p:txBody>
      </p:sp>
      <p:sp>
        <p:nvSpPr>
          <p:cNvPr id="187" name="Google Shape;187;g28850a6d4f8_0_86"/>
          <p:cNvSpPr txBox="1">
            <a:spLocks noGrp="1"/>
          </p:cNvSpPr>
          <p:nvPr>
            <p:ph type="body" idx="1"/>
          </p:nvPr>
        </p:nvSpPr>
        <p:spPr>
          <a:xfrm>
            <a:off x="1964800" y="3796994"/>
            <a:ext cx="5486400" cy="24240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900"/>
              <a:t>The _USECODE attribute is attached to Ship-To and Customer records to indicate the reason why a customer is non-taxable. They can be inherited from the customer type as well. For example, if all of your non-taxable customer are grouped by the customer type DISTR, you would attach the attribute to the customer type and it would apply to all customers with that customer type.</a:t>
            </a:r>
            <a:endParaRPr sz="1900"/>
          </a:p>
        </p:txBody>
      </p:sp>
      <p:pic>
        <p:nvPicPr>
          <p:cNvPr id="188" name="Google Shape;188;g28850a6d4f8_0_86"/>
          <p:cNvPicPr preferRelativeResize="0">
            <a:picLocks noGrp="1"/>
          </p:cNvPicPr>
          <p:nvPr>
            <p:ph type="pic" idx="2"/>
          </p:nvPr>
        </p:nvPicPr>
        <p:blipFill>
          <a:blip r:embed="rId3">
            <a:alphaModFix/>
          </a:blip>
          <a:stretch>
            <a:fillRect/>
          </a:stretch>
        </p:blipFill>
        <p:spPr>
          <a:xfrm>
            <a:off x="875337" y="637075"/>
            <a:ext cx="7665325" cy="24239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8850a6d4f8_0_7"/>
          <p:cNvSpPr txBox="1">
            <a:spLocks noGrp="1"/>
          </p:cNvSpPr>
          <p:nvPr>
            <p:ph type="title"/>
          </p:nvPr>
        </p:nvSpPr>
        <p:spPr>
          <a:xfrm>
            <a:off x="1792288" y="419832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_USECODE Attributes</a:t>
            </a:r>
            <a:endParaRPr/>
          </a:p>
        </p:txBody>
      </p:sp>
      <p:sp>
        <p:nvSpPr>
          <p:cNvPr id="195" name="Google Shape;195;g28850a6d4f8_0_7"/>
          <p:cNvSpPr txBox="1">
            <a:spLocks noGrp="1"/>
          </p:cNvSpPr>
          <p:nvPr>
            <p:ph type="body" idx="1"/>
          </p:nvPr>
        </p:nvSpPr>
        <p:spPr>
          <a:xfrm>
            <a:off x="1828800" y="4823386"/>
            <a:ext cx="5486400" cy="1568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800"/>
              <a:t>The use codes are provided by Avalara. They can be downloaded from the Avalara Utility option under System Utilities. You are able to search for the appropriate use code using a PowerSearch from the attribute maintenance screen.</a:t>
            </a:r>
            <a:endParaRPr sz="1800"/>
          </a:p>
        </p:txBody>
      </p:sp>
      <p:pic>
        <p:nvPicPr>
          <p:cNvPr id="196" name="Google Shape;196;g28850a6d4f8_0_7"/>
          <p:cNvPicPr preferRelativeResize="0"/>
          <p:nvPr/>
        </p:nvPicPr>
        <p:blipFill>
          <a:blip r:embed="rId3">
            <a:alphaModFix/>
          </a:blip>
          <a:stretch>
            <a:fillRect/>
          </a:stretch>
        </p:blipFill>
        <p:spPr>
          <a:xfrm>
            <a:off x="1881927" y="1302973"/>
            <a:ext cx="6907546" cy="2184300"/>
          </a:xfrm>
          <a:prstGeom prst="rect">
            <a:avLst/>
          </a:prstGeom>
          <a:noFill/>
          <a:ln>
            <a:noFill/>
          </a:ln>
        </p:spPr>
      </p:pic>
      <p:pic>
        <p:nvPicPr>
          <p:cNvPr id="197" name="Google Shape;197;g28850a6d4f8_0_7"/>
          <p:cNvPicPr preferRelativeResize="0">
            <a:picLocks noGrp="1"/>
          </p:cNvPicPr>
          <p:nvPr>
            <p:ph type="pic" idx="2"/>
          </p:nvPr>
        </p:nvPicPr>
        <p:blipFill>
          <a:blip r:embed="rId4">
            <a:alphaModFix/>
          </a:blip>
          <a:stretch>
            <a:fillRect/>
          </a:stretch>
        </p:blipFill>
        <p:spPr>
          <a:xfrm>
            <a:off x="1060325" y="199275"/>
            <a:ext cx="3997350" cy="4162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28850a6d4f8_0_15"/>
          <p:cNvSpPr txBox="1">
            <a:spLocks noGrp="1"/>
          </p:cNvSpPr>
          <p:nvPr>
            <p:ph type="title"/>
          </p:nvPr>
        </p:nvSpPr>
        <p:spPr>
          <a:xfrm>
            <a:off x="1828788" y="42502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_GOODSERVICES Attributes</a:t>
            </a:r>
            <a:endParaRPr/>
          </a:p>
        </p:txBody>
      </p:sp>
      <p:sp>
        <p:nvSpPr>
          <p:cNvPr id="204" name="Google Shape;204;g28850a6d4f8_0_15"/>
          <p:cNvSpPr txBox="1">
            <a:spLocks noGrp="1"/>
          </p:cNvSpPr>
          <p:nvPr>
            <p:ph type="body" idx="1"/>
          </p:nvPr>
        </p:nvSpPr>
        <p:spPr>
          <a:xfrm>
            <a:off x="1828800" y="4816898"/>
            <a:ext cx="5486400" cy="1856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700"/>
              <a:t>The _GOODSERVICES attribute is attached to a product category, user defined code, or an item. An item will inherit a tax code from its product category or user defined code. A default tax code is also defined in Global Setup. This code specifies what type of an item this is and this code is used by Avalara to determine the taxability of the item.</a:t>
            </a:r>
            <a:endParaRPr sz="1700"/>
          </a:p>
        </p:txBody>
      </p:sp>
      <p:pic>
        <p:nvPicPr>
          <p:cNvPr id="205" name="Google Shape;205;g28850a6d4f8_0_15"/>
          <p:cNvPicPr preferRelativeResize="0"/>
          <p:nvPr/>
        </p:nvPicPr>
        <p:blipFill rotWithShape="1">
          <a:blip r:embed="rId3">
            <a:alphaModFix/>
          </a:blip>
          <a:srcRect/>
          <a:stretch/>
        </p:blipFill>
        <p:spPr>
          <a:xfrm>
            <a:off x="1792350" y="117374"/>
            <a:ext cx="5447450" cy="4132825"/>
          </a:xfrm>
          <a:prstGeom prst="rect">
            <a:avLst/>
          </a:prstGeom>
          <a:noFill/>
          <a:ln>
            <a:noFill/>
          </a:ln>
        </p:spPr>
      </p:pic>
      <p:pic>
        <p:nvPicPr>
          <p:cNvPr id="206" name="Google Shape;206;g28850a6d4f8_0_15"/>
          <p:cNvPicPr preferRelativeResize="0">
            <a:picLocks noGrp="1"/>
          </p:cNvPicPr>
          <p:nvPr>
            <p:ph type="pic" idx="2"/>
          </p:nvPr>
        </p:nvPicPr>
        <p:blipFill rotWithShape="1">
          <a:blip r:embed="rId4">
            <a:alphaModFix/>
          </a:blip>
          <a:srcRect t="19" b="9"/>
          <a:stretch/>
        </p:blipFill>
        <p:spPr>
          <a:xfrm>
            <a:off x="739337" y="1826275"/>
            <a:ext cx="7665326" cy="24239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8850a6d4f8_0_23"/>
          <p:cNvSpPr txBox="1">
            <a:spLocks noGrp="1"/>
          </p:cNvSpPr>
          <p:nvPr>
            <p:ph type="title"/>
          </p:nvPr>
        </p:nvSpPr>
        <p:spPr>
          <a:xfrm>
            <a:off x="1828788" y="433767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_GOODSERVICES Attributes</a:t>
            </a:r>
            <a:endParaRPr/>
          </a:p>
        </p:txBody>
      </p:sp>
      <p:sp>
        <p:nvSpPr>
          <p:cNvPr id="213" name="Google Shape;213;g28850a6d4f8_0_23"/>
          <p:cNvSpPr txBox="1">
            <a:spLocks noGrp="1"/>
          </p:cNvSpPr>
          <p:nvPr>
            <p:ph type="body" idx="1"/>
          </p:nvPr>
        </p:nvSpPr>
        <p:spPr>
          <a:xfrm>
            <a:off x="1828800" y="4904386"/>
            <a:ext cx="5486400" cy="1568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700"/>
              <a:t>The taxes codes are provided by Avalara. They should be downloaded on a regular basis from the Avalara Interface option under System Utilities. You are able to search for the appropriate tax code by description using a PowerSearch from the attribute maintenance screen.</a:t>
            </a:r>
            <a:endParaRPr sz="1700"/>
          </a:p>
          <a:p>
            <a:pPr marL="0" lvl="0" indent="0" algn="l" rtl="0">
              <a:spcBef>
                <a:spcPts val="840"/>
              </a:spcBef>
              <a:spcAft>
                <a:spcPts val="0"/>
              </a:spcAft>
              <a:buNone/>
            </a:pPr>
            <a:endParaRPr/>
          </a:p>
        </p:txBody>
      </p:sp>
      <p:pic>
        <p:nvPicPr>
          <p:cNvPr id="214" name="Google Shape;214;g28850a6d4f8_0_23"/>
          <p:cNvPicPr preferRelativeResize="0"/>
          <p:nvPr/>
        </p:nvPicPr>
        <p:blipFill>
          <a:blip r:embed="rId3">
            <a:alphaModFix/>
          </a:blip>
          <a:stretch>
            <a:fillRect/>
          </a:stretch>
        </p:blipFill>
        <p:spPr>
          <a:xfrm>
            <a:off x="675250" y="176245"/>
            <a:ext cx="8248074" cy="4020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8850a6d4f8_0_93"/>
          <p:cNvSpPr txBox="1">
            <a:spLocks noGrp="1"/>
          </p:cNvSpPr>
          <p:nvPr>
            <p:ph type="title"/>
          </p:nvPr>
        </p:nvSpPr>
        <p:spPr>
          <a:xfrm>
            <a:off x="1828788" y="433767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_TAXBREAKDOWN Attributes</a:t>
            </a:r>
            <a:endParaRPr/>
          </a:p>
        </p:txBody>
      </p:sp>
      <p:sp>
        <p:nvSpPr>
          <p:cNvPr id="221" name="Google Shape;221;g28850a6d4f8_0_93"/>
          <p:cNvSpPr txBox="1">
            <a:spLocks noGrp="1"/>
          </p:cNvSpPr>
          <p:nvPr>
            <p:ph type="body" idx="1"/>
          </p:nvPr>
        </p:nvSpPr>
        <p:spPr>
          <a:xfrm>
            <a:off x="1828800" y="5001522"/>
            <a:ext cx="5486400" cy="1506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800"/>
              <a:t>When taxes are calculated the amounts for each taxing jurisdiction are stored in the _TAXBREAKDOWN attributes. These amounts are saved at the order header and the order line item levels.</a:t>
            </a:r>
            <a:endParaRPr sz="1800"/>
          </a:p>
          <a:p>
            <a:pPr marL="0" lvl="0" indent="0" algn="l" rtl="0">
              <a:spcBef>
                <a:spcPts val="840"/>
              </a:spcBef>
              <a:spcAft>
                <a:spcPts val="0"/>
              </a:spcAft>
              <a:buNone/>
            </a:pPr>
            <a:endParaRPr/>
          </a:p>
        </p:txBody>
      </p:sp>
      <p:pic>
        <p:nvPicPr>
          <p:cNvPr id="222" name="Google Shape;222;g28850a6d4f8_0_93"/>
          <p:cNvPicPr preferRelativeResize="0"/>
          <p:nvPr/>
        </p:nvPicPr>
        <p:blipFill rotWithShape="1">
          <a:blip r:embed="rId3">
            <a:alphaModFix/>
          </a:blip>
          <a:srcRect/>
          <a:stretch/>
        </p:blipFill>
        <p:spPr>
          <a:xfrm>
            <a:off x="1383825" y="157975"/>
            <a:ext cx="6376349" cy="4262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288ab5b21d1_1_0"/>
          <p:cNvSpPr txBox="1">
            <a:spLocks noGrp="1"/>
          </p:cNvSpPr>
          <p:nvPr>
            <p:ph type="title"/>
          </p:nvPr>
        </p:nvSpPr>
        <p:spPr>
          <a:xfrm>
            <a:off x="914400" y="227900"/>
            <a:ext cx="7543800" cy="683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National Sales Tax Issue</a:t>
            </a:r>
            <a:endParaRPr/>
          </a:p>
        </p:txBody>
      </p:sp>
      <p:sp>
        <p:nvSpPr>
          <p:cNvPr id="93" name="Google Shape;93;g288ab5b21d1_1_0"/>
          <p:cNvSpPr txBox="1">
            <a:spLocks noGrp="1"/>
          </p:cNvSpPr>
          <p:nvPr>
            <p:ph type="body" idx="1"/>
          </p:nvPr>
        </p:nvSpPr>
        <p:spPr>
          <a:xfrm>
            <a:off x="914400" y="1058875"/>
            <a:ext cx="7543800" cy="5478900"/>
          </a:xfrm>
          <a:prstGeom prst="rect">
            <a:avLst/>
          </a:prstGeom>
        </p:spPr>
        <p:txBody>
          <a:bodyPr spcFirstLastPara="1" wrap="square" lIns="91425" tIns="45700" rIns="91425" bIns="45700" anchor="t" anchorCtr="0">
            <a:noAutofit/>
          </a:bodyPr>
          <a:lstStyle/>
          <a:p>
            <a:pPr marL="457200" lvl="0" indent="-342900" algn="l" rtl="0">
              <a:spcBef>
                <a:spcPts val="1080"/>
              </a:spcBef>
              <a:spcAft>
                <a:spcPts val="0"/>
              </a:spcAft>
              <a:buSzPts val="1800"/>
              <a:buChar char="•"/>
            </a:pPr>
            <a:r>
              <a:rPr lang="en-US"/>
              <a:t>Collecting sales tax for other state was only an issue for big corporation</a:t>
            </a:r>
            <a:endParaRPr/>
          </a:p>
          <a:p>
            <a:pPr marL="914400" lvl="1" indent="-342900" algn="l" rtl="0">
              <a:spcBef>
                <a:spcPts val="0"/>
              </a:spcBef>
              <a:spcAft>
                <a:spcPts val="0"/>
              </a:spcAft>
              <a:buSzPts val="1800"/>
              <a:buChar char="–"/>
            </a:pPr>
            <a:r>
              <a:rPr lang="en-US"/>
              <a:t>physical presence rule</a:t>
            </a:r>
            <a:endParaRPr/>
          </a:p>
          <a:p>
            <a:pPr marL="457200" lvl="0" indent="-342900" algn="l" rtl="0">
              <a:spcBef>
                <a:spcPts val="0"/>
              </a:spcBef>
              <a:spcAft>
                <a:spcPts val="0"/>
              </a:spcAft>
              <a:buSzPts val="1800"/>
              <a:buChar char="•"/>
            </a:pPr>
            <a:r>
              <a:rPr lang="en-US"/>
              <a:t>Ecommerce breaks this rule (Amazon)</a:t>
            </a:r>
            <a:endParaRPr/>
          </a:p>
          <a:p>
            <a:pPr marL="914400" lvl="1" indent="-342900" algn="l" rtl="0">
              <a:spcBef>
                <a:spcPts val="0"/>
              </a:spcBef>
              <a:spcAft>
                <a:spcPts val="0"/>
              </a:spcAft>
              <a:buSzPts val="1800"/>
              <a:buChar char="–"/>
            </a:pPr>
            <a:r>
              <a:rPr lang="en-US"/>
              <a:t>Distribution center at Las Vegas. Sell to California customers without sales tax.</a:t>
            </a:r>
            <a:endParaRPr/>
          </a:p>
          <a:p>
            <a:pPr marL="914400" lvl="1" indent="-342900" algn="l" rtl="0">
              <a:spcBef>
                <a:spcPts val="0"/>
              </a:spcBef>
              <a:spcAft>
                <a:spcPts val="0"/>
              </a:spcAft>
              <a:buSzPts val="1800"/>
              <a:buChar char="–"/>
            </a:pPr>
            <a:r>
              <a:rPr lang="en-US"/>
              <a:t>Unfair for brick &amp; mortar stores.</a:t>
            </a:r>
            <a:endParaRPr/>
          </a:p>
          <a:p>
            <a:pPr marL="457200" lvl="0" indent="-342900" algn="l" rtl="0">
              <a:spcBef>
                <a:spcPts val="0"/>
              </a:spcBef>
              <a:spcAft>
                <a:spcPts val="0"/>
              </a:spcAft>
              <a:buSzPts val="1800"/>
              <a:buChar char="•"/>
            </a:pPr>
            <a:r>
              <a:rPr lang="en-US"/>
              <a:t>2018 decision - S. Dakota vs. Wayfair</a:t>
            </a:r>
            <a:endParaRPr/>
          </a:p>
          <a:p>
            <a:pPr marL="914400" lvl="1" indent="-342900" algn="l" rtl="0">
              <a:spcBef>
                <a:spcPts val="0"/>
              </a:spcBef>
              <a:spcAft>
                <a:spcPts val="0"/>
              </a:spcAft>
              <a:buSzPts val="1800"/>
              <a:buChar char="–"/>
            </a:pPr>
            <a:r>
              <a:rPr lang="en-US"/>
              <a:t>You need to collect sales tax for other states regardless of physical presence. </a:t>
            </a:r>
            <a:endParaRPr/>
          </a:p>
          <a:p>
            <a:pPr marL="914400" lvl="1" indent="-342900" algn="l" rtl="0">
              <a:spcBef>
                <a:spcPts val="0"/>
              </a:spcBef>
              <a:spcAft>
                <a:spcPts val="0"/>
              </a:spcAft>
              <a:buSzPts val="1800"/>
              <a:buChar char="–"/>
            </a:pPr>
            <a:r>
              <a:rPr lang="en-US"/>
              <a:t>This is too complicated due to all the taxing jurisdictions - hence opportunity for Avalara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8850a6d4f8_0_100"/>
          <p:cNvSpPr txBox="1">
            <a:spLocks noGrp="1"/>
          </p:cNvSpPr>
          <p:nvPr>
            <p:ph type="title"/>
          </p:nvPr>
        </p:nvSpPr>
        <p:spPr>
          <a:xfrm>
            <a:off x="1828788" y="433767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_TAXBREAKDOWN Attributes</a:t>
            </a:r>
            <a:endParaRPr/>
          </a:p>
        </p:txBody>
      </p:sp>
      <p:sp>
        <p:nvSpPr>
          <p:cNvPr id="229" name="Google Shape;229;g28850a6d4f8_0_100"/>
          <p:cNvSpPr txBox="1">
            <a:spLocks noGrp="1"/>
          </p:cNvSpPr>
          <p:nvPr>
            <p:ph type="body" idx="1"/>
          </p:nvPr>
        </p:nvSpPr>
        <p:spPr>
          <a:xfrm>
            <a:off x="1828800" y="5001522"/>
            <a:ext cx="5486400" cy="1506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900"/>
              <a:t>Here’s an example of the _TAXBREAKDOWN01 attribute showing the state tax amounts calculated for the order for the state of Georgia.</a:t>
            </a:r>
            <a:endParaRPr sz="1900"/>
          </a:p>
          <a:p>
            <a:pPr marL="0" lvl="0" indent="0" algn="l" rtl="0">
              <a:spcBef>
                <a:spcPts val="840"/>
              </a:spcBef>
              <a:spcAft>
                <a:spcPts val="0"/>
              </a:spcAft>
              <a:buNone/>
            </a:pPr>
            <a:endParaRPr sz="1900"/>
          </a:p>
        </p:txBody>
      </p:sp>
      <p:pic>
        <p:nvPicPr>
          <p:cNvPr id="230" name="Google Shape;230;g28850a6d4f8_0_100"/>
          <p:cNvPicPr preferRelativeResize="0"/>
          <p:nvPr/>
        </p:nvPicPr>
        <p:blipFill rotWithShape="1">
          <a:blip r:embed="rId3">
            <a:alphaModFix/>
          </a:blip>
          <a:srcRect t="641" b="631"/>
          <a:stretch/>
        </p:blipFill>
        <p:spPr>
          <a:xfrm>
            <a:off x="1383825" y="235675"/>
            <a:ext cx="6376350" cy="4262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8826730d14_0_103"/>
          <p:cNvSpPr txBox="1">
            <a:spLocks noGrp="1"/>
          </p:cNvSpPr>
          <p:nvPr>
            <p:ph type="title"/>
          </p:nvPr>
        </p:nvSpPr>
        <p:spPr>
          <a:xfrm>
            <a:off x="1792288" y="46698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_CALCAVALARA Attribute</a:t>
            </a:r>
            <a:endParaRPr/>
          </a:p>
        </p:txBody>
      </p:sp>
      <p:pic>
        <p:nvPicPr>
          <p:cNvPr id="237" name="Google Shape;237;g28826730d14_0_103"/>
          <p:cNvPicPr preferRelativeResize="0">
            <a:picLocks noGrp="1"/>
          </p:cNvPicPr>
          <p:nvPr>
            <p:ph type="pic" idx="2"/>
          </p:nvPr>
        </p:nvPicPr>
        <p:blipFill>
          <a:blip r:embed="rId3">
            <a:alphaModFix/>
          </a:blip>
          <a:stretch>
            <a:fillRect/>
          </a:stretch>
        </p:blipFill>
        <p:spPr>
          <a:xfrm>
            <a:off x="1792288" y="195700"/>
            <a:ext cx="5486400" cy="4474149"/>
          </a:xfrm>
          <a:prstGeom prst="rect">
            <a:avLst/>
          </a:prstGeom>
        </p:spPr>
      </p:pic>
      <p:sp>
        <p:nvSpPr>
          <p:cNvPr id="238" name="Google Shape;238;g28826730d14_0_103"/>
          <p:cNvSpPr txBox="1"/>
          <p:nvPr/>
        </p:nvSpPr>
        <p:spPr>
          <a:xfrm>
            <a:off x="1796200" y="5236550"/>
            <a:ext cx="5478600" cy="15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lt1"/>
                </a:solidFill>
              </a:rPr>
              <a:t>The _CALCAVARA is created for customer, ship-to and drop ship order addresses. Elliott Zip Checked indicates whether the zip code is on file in the Elliott zip codes table. Avalara Addr Checked indicates if the address has been validated by Avalara.</a:t>
            </a:r>
            <a:endParaRPr sz="18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8826730d14_0_32"/>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Avalara Design Principles</a:t>
            </a:r>
            <a:endParaRPr/>
          </a:p>
        </p:txBody>
      </p:sp>
      <p:sp>
        <p:nvSpPr>
          <p:cNvPr id="245" name="Google Shape;245;g28826730d14_0_32"/>
          <p:cNvSpPr txBox="1">
            <a:spLocks noGrp="1"/>
          </p:cNvSpPr>
          <p:nvPr>
            <p:ph type="body" idx="1"/>
          </p:nvPr>
        </p:nvSpPr>
        <p:spPr>
          <a:xfrm>
            <a:off x="914400" y="2286000"/>
            <a:ext cx="7543800" cy="36576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400"/>
              <a:t>Avalara taxes are only calculated in COP</a:t>
            </a:r>
            <a:endParaRPr sz="2400"/>
          </a:p>
          <a:p>
            <a:pPr marL="457200" lvl="0" indent="-381000" algn="l" rtl="0">
              <a:spcBef>
                <a:spcPts val="1080"/>
              </a:spcBef>
              <a:spcAft>
                <a:spcPts val="0"/>
              </a:spcAft>
              <a:buSzPts val="2400"/>
              <a:buChar char="•"/>
            </a:pPr>
            <a:r>
              <a:rPr lang="en-US" sz="2400"/>
              <a:t>A/R Sales and Cr/Dr Memo Processing will force tax amounts 1, 2, and 3 to be zero.</a:t>
            </a:r>
            <a:endParaRPr sz="2400"/>
          </a:p>
          <a:p>
            <a:pPr marL="457200" lvl="0" indent="-381000" algn="l" rtl="0">
              <a:spcBef>
                <a:spcPts val="0"/>
              </a:spcBef>
              <a:spcAft>
                <a:spcPts val="0"/>
              </a:spcAft>
              <a:buSzPts val="2400"/>
              <a:buChar char="•"/>
            </a:pPr>
            <a:r>
              <a:rPr lang="en-US" sz="2400"/>
              <a:t>Avalara tax calculations require line item detail not available in Accounts Receivable.</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8850a6d4f8_0_47"/>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chemeClr val="dk1"/>
                </a:solidFill>
              </a:rPr>
              <a:t>Avalara Design Principles</a:t>
            </a:r>
            <a:endParaRPr/>
          </a:p>
        </p:txBody>
      </p:sp>
      <p:sp>
        <p:nvSpPr>
          <p:cNvPr id="252" name="Google Shape;252;g28850a6d4f8_0_47"/>
          <p:cNvSpPr txBox="1">
            <a:spLocks noGrp="1"/>
          </p:cNvSpPr>
          <p:nvPr>
            <p:ph type="body" idx="1"/>
          </p:nvPr>
        </p:nvSpPr>
        <p:spPr>
          <a:xfrm>
            <a:off x="1792300" y="5367353"/>
            <a:ext cx="5486400" cy="10245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2000"/>
              <a:t>A message is shown explaining that A/R does not support taxes. </a:t>
            </a:r>
            <a:endParaRPr sz="2000"/>
          </a:p>
          <a:p>
            <a:pPr marL="457200" lvl="0" indent="0" algn="l" rtl="0">
              <a:spcBef>
                <a:spcPts val="840"/>
              </a:spcBef>
              <a:spcAft>
                <a:spcPts val="0"/>
              </a:spcAft>
              <a:buNone/>
            </a:pPr>
            <a:endParaRPr sz="2400"/>
          </a:p>
        </p:txBody>
      </p:sp>
      <p:pic>
        <p:nvPicPr>
          <p:cNvPr id="253" name="Google Shape;253;g28850a6d4f8_0_47"/>
          <p:cNvPicPr preferRelativeResize="0">
            <a:picLocks noGrp="1"/>
          </p:cNvPicPr>
          <p:nvPr>
            <p:ph type="pic" idx="2"/>
          </p:nvPr>
        </p:nvPicPr>
        <p:blipFill>
          <a:blip r:embed="rId3">
            <a:alphaModFix/>
          </a:blip>
          <a:stretch>
            <a:fillRect/>
          </a:stretch>
        </p:blipFill>
        <p:spPr>
          <a:xfrm>
            <a:off x="1269300" y="443850"/>
            <a:ext cx="6716206" cy="4356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8826730d14_0_50"/>
          <p:cNvSpPr txBox="1">
            <a:spLocks noGrp="1"/>
          </p:cNvSpPr>
          <p:nvPr>
            <p:ph type="title"/>
          </p:nvPr>
        </p:nvSpPr>
        <p:spPr>
          <a:xfrm>
            <a:off x="1828788" y="47034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chemeClr val="dk1"/>
                </a:solidFill>
              </a:rPr>
              <a:t>In the Case of an Internet Outage</a:t>
            </a:r>
            <a:endParaRPr/>
          </a:p>
        </p:txBody>
      </p:sp>
      <p:sp>
        <p:nvSpPr>
          <p:cNvPr id="260" name="Google Shape;260;g28826730d14_0_50"/>
          <p:cNvSpPr txBox="1">
            <a:spLocks noGrp="1"/>
          </p:cNvSpPr>
          <p:nvPr>
            <p:ph type="body" idx="1"/>
          </p:nvPr>
        </p:nvSpPr>
        <p:spPr>
          <a:xfrm>
            <a:off x="1828788" y="52701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2000"/>
              <a:t>Elliott needs to continue to operate if an internet connection is unavailable. Tax rates by zip code should be downloaded on a monthly basis to be used to estimate taxes.</a:t>
            </a:r>
            <a:endParaRPr sz="2000"/>
          </a:p>
          <a:p>
            <a:pPr marL="0" lvl="0" indent="0" algn="l" rtl="0">
              <a:spcBef>
                <a:spcPts val="840"/>
              </a:spcBef>
              <a:spcAft>
                <a:spcPts val="0"/>
              </a:spcAft>
              <a:buNone/>
            </a:pPr>
            <a:endParaRPr sz="2000"/>
          </a:p>
        </p:txBody>
      </p:sp>
      <p:pic>
        <p:nvPicPr>
          <p:cNvPr id="261" name="Google Shape;261;g28826730d14_0_50"/>
          <p:cNvPicPr preferRelativeResize="0">
            <a:picLocks noGrp="1"/>
          </p:cNvPicPr>
          <p:nvPr>
            <p:ph type="pic" idx="2"/>
          </p:nvPr>
        </p:nvPicPr>
        <p:blipFill>
          <a:blip r:embed="rId3">
            <a:alphaModFix/>
          </a:blip>
          <a:stretch>
            <a:fillRect/>
          </a:stretch>
        </p:blipFill>
        <p:spPr>
          <a:xfrm>
            <a:off x="925800" y="416350"/>
            <a:ext cx="7292390" cy="42871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8850a6d4f8_0_129"/>
          <p:cNvSpPr txBox="1">
            <a:spLocks noGrp="1"/>
          </p:cNvSpPr>
          <p:nvPr>
            <p:ph type="title"/>
          </p:nvPr>
        </p:nvSpPr>
        <p:spPr>
          <a:xfrm>
            <a:off x="1792288" y="44897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100"/>
              <a:buFont typeface="Arial"/>
              <a:buNone/>
            </a:pPr>
            <a:r>
              <a:rPr lang="en-US">
                <a:solidFill>
                  <a:schemeClr val="dk1"/>
                </a:solidFill>
              </a:rPr>
              <a:t>In the Case of an Internet Outage</a:t>
            </a:r>
            <a:endParaRPr/>
          </a:p>
        </p:txBody>
      </p:sp>
      <p:sp>
        <p:nvSpPr>
          <p:cNvPr id="268" name="Google Shape;268;g28850a6d4f8_0_129"/>
          <p:cNvSpPr txBox="1">
            <a:spLocks noGrp="1"/>
          </p:cNvSpPr>
          <p:nvPr>
            <p:ph type="body" idx="1"/>
          </p:nvPr>
        </p:nvSpPr>
        <p:spPr>
          <a:xfrm>
            <a:off x="1792300" y="5056462"/>
            <a:ext cx="5486400" cy="16074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2000"/>
              <a:t>Elliott uses a separate step commit to Avalara so posting Invoices does not commit the transaction. This is to avoid a crash during invoice posting.  A tax queue captures the transactions that need to be committed.</a:t>
            </a:r>
            <a:endParaRPr sz="2000"/>
          </a:p>
          <a:p>
            <a:pPr marL="0" lvl="0" indent="0" algn="l" rtl="0">
              <a:spcBef>
                <a:spcPts val="840"/>
              </a:spcBef>
              <a:spcAft>
                <a:spcPts val="0"/>
              </a:spcAft>
              <a:buNone/>
            </a:pPr>
            <a:endParaRPr sz="2000"/>
          </a:p>
        </p:txBody>
      </p:sp>
      <p:pic>
        <p:nvPicPr>
          <p:cNvPr id="269" name="Google Shape;269;g28850a6d4f8_0_129"/>
          <p:cNvPicPr preferRelativeResize="0">
            <a:picLocks noGrp="1"/>
          </p:cNvPicPr>
          <p:nvPr>
            <p:ph type="pic" idx="2"/>
          </p:nvPr>
        </p:nvPicPr>
        <p:blipFill rotWithShape="1">
          <a:blip r:embed="rId3">
            <a:alphaModFix/>
          </a:blip>
          <a:srcRect t="573" b="573"/>
          <a:stretch/>
        </p:blipFill>
        <p:spPr>
          <a:xfrm>
            <a:off x="1792288" y="321350"/>
            <a:ext cx="5486400" cy="41148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8850a6d4f8_0_136"/>
          <p:cNvSpPr txBox="1">
            <a:spLocks noGrp="1"/>
          </p:cNvSpPr>
          <p:nvPr>
            <p:ph type="title"/>
          </p:nvPr>
        </p:nvSpPr>
        <p:spPr>
          <a:xfrm>
            <a:off x="1792238" y="44436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accent2"/>
              </a:buClr>
              <a:buSzPts val="1100"/>
              <a:buFont typeface="Arial"/>
              <a:buNone/>
            </a:pPr>
            <a:r>
              <a:rPr lang="en-US">
                <a:solidFill>
                  <a:schemeClr val="dk1"/>
                </a:solidFill>
              </a:rPr>
              <a:t>In the Case of an Internet Outage</a:t>
            </a:r>
            <a:endParaRPr/>
          </a:p>
        </p:txBody>
      </p:sp>
      <p:sp>
        <p:nvSpPr>
          <p:cNvPr id="276" name="Google Shape;276;g28850a6d4f8_0_136"/>
          <p:cNvSpPr txBox="1">
            <a:spLocks noGrp="1"/>
          </p:cNvSpPr>
          <p:nvPr>
            <p:ph type="body" idx="1"/>
          </p:nvPr>
        </p:nvSpPr>
        <p:spPr>
          <a:xfrm>
            <a:off x="1376000" y="5114775"/>
            <a:ext cx="6318900" cy="18888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800"/>
              <a:t>If there is no internet connection available, the entire process can run using the estimated tax rates. The reconciliation report computes the difference between the estimated and actual amounts when an internet connection can be re-established and the document committed to Avalara.</a:t>
            </a:r>
            <a:endParaRPr sz="1800"/>
          </a:p>
        </p:txBody>
      </p:sp>
      <p:pic>
        <p:nvPicPr>
          <p:cNvPr id="277" name="Google Shape;277;g28850a6d4f8_0_136"/>
          <p:cNvPicPr preferRelativeResize="0">
            <a:picLocks noGrp="1"/>
          </p:cNvPicPr>
          <p:nvPr>
            <p:ph type="pic" idx="2"/>
          </p:nvPr>
        </p:nvPicPr>
        <p:blipFill rotWithShape="1">
          <a:blip r:embed="rId3">
            <a:alphaModFix/>
          </a:blip>
          <a:srcRect t="932" b="932"/>
          <a:stretch/>
        </p:blipFill>
        <p:spPr>
          <a:xfrm>
            <a:off x="1700750" y="136775"/>
            <a:ext cx="5742499" cy="430687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8826730d14_0_56"/>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chemeClr val="dk1"/>
                </a:solidFill>
              </a:rPr>
              <a:t>Avalara Design Principles</a:t>
            </a:r>
            <a:endParaRPr/>
          </a:p>
        </p:txBody>
      </p:sp>
      <p:sp>
        <p:nvSpPr>
          <p:cNvPr id="284" name="Google Shape;284;g28826730d14_0_56"/>
          <p:cNvSpPr txBox="1">
            <a:spLocks noGrp="1"/>
          </p:cNvSpPr>
          <p:nvPr>
            <p:ph type="body" idx="1"/>
          </p:nvPr>
        </p:nvSpPr>
        <p:spPr>
          <a:xfrm>
            <a:off x="1792288" y="5367338"/>
            <a:ext cx="5486400" cy="8049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2000"/>
              <a:t>Applications with a user interface, such as Order Entry and Sales Desk, will calculate taxes using estimated tax percentages since the order may still be subject to change.</a:t>
            </a:r>
            <a:endParaRPr sz="2000"/>
          </a:p>
        </p:txBody>
      </p:sp>
      <p:pic>
        <p:nvPicPr>
          <p:cNvPr id="285" name="Google Shape;285;g28826730d14_0_56"/>
          <p:cNvPicPr preferRelativeResize="0">
            <a:picLocks noGrp="1"/>
          </p:cNvPicPr>
          <p:nvPr>
            <p:ph type="pic" idx="2"/>
          </p:nvPr>
        </p:nvPicPr>
        <p:blipFill rotWithShape="1">
          <a:blip r:embed="rId3">
            <a:alphaModFix/>
          </a:blip>
          <a:srcRect t="573" b="573"/>
          <a:stretch/>
        </p:blipFill>
        <p:spPr>
          <a:xfrm>
            <a:off x="1792288" y="612775"/>
            <a:ext cx="5486400" cy="4114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8850a6d4f8_0_144"/>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Avalara Design Principles</a:t>
            </a:r>
            <a:endParaRPr/>
          </a:p>
        </p:txBody>
      </p:sp>
      <p:sp>
        <p:nvSpPr>
          <p:cNvPr id="292" name="Google Shape;292;g28850a6d4f8_0_144"/>
          <p:cNvSpPr txBox="1">
            <a:spLocks noGrp="1"/>
          </p:cNvSpPr>
          <p:nvPr>
            <p:ph type="body" idx="1"/>
          </p:nvPr>
        </p:nvSpPr>
        <p:spPr>
          <a:xfrm>
            <a:off x="914400" y="1586600"/>
            <a:ext cx="7543800" cy="49800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000"/>
              <a:t>Address Validation</a:t>
            </a:r>
            <a:endParaRPr sz="2000"/>
          </a:p>
          <a:p>
            <a:pPr marL="457200" lvl="0" indent="-355600" algn="l" rtl="0">
              <a:spcBef>
                <a:spcPts val="1080"/>
              </a:spcBef>
              <a:spcAft>
                <a:spcPts val="0"/>
              </a:spcAft>
              <a:buSzPts val="2000"/>
              <a:buChar char="•"/>
            </a:pPr>
            <a:r>
              <a:rPr lang="en-US" sz="2000"/>
              <a:t>At the time of order creation, it is important that the order ship-to address is validated. This can be done during entry if address validation is enabled for drop ship orders. </a:t>
            </a:r>
            <a:endParaRPr sz="2000"/>
          </a:p>
          <a:p>
            <a:pPr marL="457200" lvl="0" indent="-355600" algn="l" rtl="0">
              <a:spcBef>
                <a:spcPts val="0"/>
              </a:spcBef>
              <a:spcAft>
                <a:spcPts val="0"/>
              </a:spcAft>
              <a:buSzPts val="2000"/>
              <a:buChar char="•"/>
            </a:pPr>
            <a:r>
              <a:rPr lang="en-US" sz="2000"/>
              <a:t>If address validation is enabled, it is available in Customer File Maintenance, Ship-To File Maintenance, Order Entry, Sales Desk, Recurring Order Entry, etc.</a:t>
            </a:r>
            <a:endParaRPr sz="2000"/>
          </a:p>
          <a:p>
            <a:pPr marL="457200" lvl="0" indent="-355600" algn="l" rtl="0">
              <a:spcBef>
                <a:spcPts val="0"/>
              </a:spcBef>
              <a:spcAft>
                <a:spcPts val="0"/>
              </a:spcAft>
              <a:buSzPts val="2000"/>
              <a:buChar char="•"/>
            </a:pPr>
            <a:r>
              <a:rPr lang="en-US" sz="2000"/>
              <a:t>If address validation is not enabled, the address will not be validated until Avalara is called to calculate taxes. A bad address can cause a tax calculation error. </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8826730d14_0_89"/>
          <p:cNvSpPr txBox="1">
            <a:spLocks noGrp="1"/>
          </p:cNvSpPr>
          <p:nvPr>
            <p:ph type="title"/>
          </p:nvPr>
        </p:nvSpPr>
        <p:spPr>
          <a:xfrm>
            <a:off x="1792288" y="4800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Address Validation</a:t>
            </a:r>
            <a:endParaRPr/>
          </a:p>
        </p:txBody>
      </p:sp>
      <p:sp>
        <p:nvSpPr>
          <p:cNvPr id="299" name="Google Shape;299;g28826730d14_0_89"/>
          <p:cNvSpPr txBox="1">
            <a:spLocks noGrp="1"/>
          </p:cNvSpPr>
          <p:nvPr>
            <p:ph type="body" idx="1"/>
          </p:nvPr>
        </p:nvSpPr>
        <p:spPr>
          <a:xfrm>
            <a:off x="1792300" y="5367357"/>
            <a:ext cx="5486400" cy="13062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900"/>
              <a:t>If address validation is enabled, address validation is available in Customer File Maintenance, Ship-To File Maintenance, Order Entry, Sales Desk, Recurring Order Entry, etc.</a:t>
            </a:r>
            <a:endParaRPr sz="1900"/>
          </a:p>
        </p:txBody>
      </p:sp>
      <p:pic>
        <p:nvPicPr>
          <p:cNvPr id="300" name="Google Shape;300;g28826730d14_0_89"/>
          <p:cNvPicPr preferRelativeResize="0">
            <a:picLocks noGrp="1"/>
          </p:cNvPicPr>
          <p:nvPr>
            <p:ph type="pic" idx="2"/>
          </p:nvPr>
        </p:nvPicPr>
        <p:blipFill>
          <a:blip r:embed="rId3">
            <a:alphaModFix/>
          </a:blip>
          <a:stretch>
            <a:fillRect/>
          </a:stretch>
        </p:blipFill>
        <p:spPr>
          <a:xfrm>
            <a:off x="2222098" y="133850"/>
            <a:ext cx="4626800" cy="47694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88ab5b21d1_1_6"/>
          <p:cNvSpPr txBox="1">
            <a:spLocks noGrp="1"/>
          </p:cNvSpPr>
          <p:nvPr>
            <p:ph type="title"/>
          </p:nvPr>
        </p:nvSpPr>
        <p:spPr>
          <a:xfrm>
            <a:off x="914400" y="387975"/>
            <a:ext cx="7543800" cy="941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The Big Unknown</a:t>
            </a:r>
            <a:endParaRPr/>
          </a:p>
        </p:txBody>
      </p:sp>
      <p:sp>
        <p:nvSpPr>
          <p:cNvPr id="100" name="Google Shape;100;g288ab5b21d1_1_6"/>
          <p:cNvSpPr txBox="1">
            <a:spLocks noGrp="1"/>
          </p:cNvSpPr>
          <p:nvPr>
            <p:ph type="body" idx="1"/>
          </p:nvPr>
        </p:nvSpPr>
        <p:spPr>
          <a:xfrm>
            <a:off x="914400" y="1612925"/>
            <a:ext cx="7543800" cy="4330800"/>
          </a:xfrm>
          <a:prstGeom prst="rect">
            <a:avLst/>
          </a:prstGeom>
        </p:spPr>
        <p:txBody>
          <a:bodyPr spcFirstLastPara="1" wrap="square" lIns="91425" tIns="45700" rIns="91425" bIns="45700" anchor="t" anchorCtr="0">
            <a:noAutofit/>
          </a:bodyPr>
          <a:lstStyle/>
          <a:p>
            <a:pPr marL="457200" lvl="0" indent="-342900" algn="l" rtl="0">
              <a:spcBef>
                <a:spcPts val="1080"/>
              </a:spcBef>
              <a:spcAft>
                <a:spcPts val="0"/>
              </a:spcAft>
              <a:buSzPts val="1800"/>
              <a:buChar char="•"/>
            </a:pPr>
            <a:r>
              <a:rPr lang="en-US"/>
              <a:t>What if I only sell to resellers?</a:t>
            </a:r>
            <a:endParaRPr/>
          </a:p>
          <a:p>
            <a:pPr marL="914400" lvl="1" indent="-342900" algn="l" rtl="0">
              <a:spcBef>
                <a:spcPts val="0"/>
              </a:spcBef>
              <a:spcAft>
                <a:spcPts val="0"/>
              </a:spcAft>
              <a:buSzPts val="1800"/>
              <a:buChar char="–"/>
            </a:pPr>
            <a:r>
              <a:rPr lang="en-US"/>
              <a:t>How do you prove the resellers status?</a:t>
            </a:r>
            <a:endParaRPr/>
          </a:p>
          <a:p>
            <a:pPr marL="914400" lvl="1" indent="-342900" algn="l" rtl="0">
              <a:spcBef>
                <a:spcPts val="0"/>
              </a:spcBef>
              <a:spcAft>
                <a:spcPts val="0"/>
              </a:spcAft>
              <a:buSzPts val="1800"/>
              <a:buChar char="–"/>
            </a:pPr>
            <a:r>
              <a:rPr lang="en-US"/>
              <a:t>Do you collect digital copy of the resellers license?</a:t>
            </a:r>
            <a:endParaRPr/>
          </a:p>
          <a:p>
            <a:pPr marL="457200" lvl="0" indent="-342900" algn="l" rtl="0">
              <a:spcBef>
                <a:spcPts val="0"/>
              </a:spcBef>
              <a:spcAft>
                <a:spcPts val="0"/>
              </a:spcAft>
              <a:buSzPts val="1800"/>
              <a:buChar char="•"/>
            </a:pPr>
            <a:r>
              <a:rPr lang="en-US"/>
              <a:t>Other states can still audit you.</a:t>
            </a:r>
            <a:endParaRPr/>
          </a:p>
          <a:p>
            <a:pPr marL="914400" lvl="1" indent="-342900" algn="l" rtl="0">
              <a:spcBef>
                <a:spcPts val="0"/>
              </a:spcBef>
              <a:spcAft>
                <a:spcPts val="0"/>
              </a:spcAft>
              <a:buSzPts val="1800"/>
              <a:buChar char="–"/>
            </a:pPr>
            <a:r>
              <a:rPr lang="en-US"/>
              <a:t>Will they pick on you for your proofing process of resellers status?</a:t>
            </a:r>
            <a:endParaRPr/>
          </a:p>
          <a:p>
            <a:pPr marL="457200" lvl="0" indent="-342900" algn="l" rtl="0">
              <a:spcBef>
                <a:spcPts val="0"/>
              </a:spcBef>
              <a:spcAft>
                <a:spcPts val="0"/>
              </a:spcAft>
              <a:buSzPts val="1800"/>
              <a:buChar char="•"/>
            </a:pPr>
            <a:r>
              <a:rPr lang="en-US"/>
              <a:t>We do not know if you need to worry national sales tax reporting issue. This is something you should watch out.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8826730d14_0_96"/>
          <p:cNvSpPr txBox="1">
            <a:spLocks noGrp="1"/>
          </p:cNvSpPr>
          <p:nvPr>
            <p:ph type="title"/>
          </p:nvPr>
        </p:nvSpPr>
        <p:spPr>
          <a:xfrm>
            <a:off x="1792288" y="441960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Address Validation</a:t>
            </a:r>
            <a:endParaRPr/>
          </a:p>
        </p:txBody>
      </p:sp>
      <p:pic>
        <p:nvPicPr>
          <p:cNvPr id="307" name="Google Shape;307;g28826730d14_0_96"/>
          <p:cNvPicPr preferRelativeResize="0">
            <a:picLocks noGrp="1"/>
          </p:cNvPicPr>
          <p:nvPr>
            <p:ph type="pic" idx="2"/>
          </p:nvPr>
        </p:nvPicPr>
        <p:blipFill rotWithShape="1">
          <a:blip r:embed="rId3">
            <a:alphaModFix/>
          </a:blip>
          <a:srcRect t="573" b="573"/>
          <a:stretch/>
        </p:blipFill>
        <p:spPr>
          <a:xfrm>
            <a:off x="1792288" y="231775"/>
            <a:ext cx="5486400" cy="4114800"/>
          </a:xfrm>
          <a:prstGeom prst="rect">
            <a:avLst/>
          </a:prstGeom>
        </p:spPr>
      </p:pic>
      <p:sp>
        <p:nvSpPr>
          <p:cNvPr id="308" name="Google Shape;308;g28826730d14_0_96"/>
          <p:cNvSpPr txBox="1">
            <a:spLocks noGrp="1"/>
          </p:cNvSpPr>
          <p:nvPr>
            <p:ph type="body" idx="1"/>
          </p:nvPr>
        </p:nvSpPr>
        <p:spPr>
          <a:xfrm>
            <a:off x="1792300" y="5062550"/>
            <a:ext cx="5486400" cy="16497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1800"/>
              <a:t>If you accept the proposed address change, the change is applied to the record you are editing. in this example, note the tax codes for the customer. They are the customer’s state plus a “1” for the state tax code, plus “2” for the county/district tax, and plus “3” for the city tax.</a:t>
            </a:r>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8850a6d4f8_0_31"/>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Elliott Tax Code Changes</a:t>
            </a:r>
            <a:endParaRPr sz="4200">
              <a:solidFill>
                <a:schemeClr val="lt2"/>
              </a:solidFill>
              <a:latin typeface="Arial"/>
              <a:ea typeface="Arial"/>
              <a:cs typeface="Arial"/>
              <a:sym typeface="Arial"/>
            </a:endParaRPr>
          </a:p>
        </p:txBody>
      </p:sp>
      <p:sp>
        <p:nvSpPr>
          <p:cNvPr id="314" name="Google Shape;314;g28850a6d4f8_0_31"/>
          <p:cNvSpPr txBox="1">
            <a:spLocks noGrp="1"/>
          </p:cNvSpPr>
          <p:nvPr>
            <p:ph type="body" idx="1"/>
          </p:nvPr>
        </p:nvSpPr>
        <p:spPr>
          <a:xfrm>
            <a:off x="914400" y="1752600"/>
            <a:ext cx="7543800" cy="466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600"/>
              <a:t>During the conversion tax codes 1, 2 and 3 will be replaced in the Customer, Ship-To and Order Header files. For example the following tax codes will be created a customer or order with a state of California:</a:t>
            </a:r>
            <a:endParaRPr sz="2600"/>
          </a:p>
          <a:p>
            <a:pPr marL="457200" marR="0" lvl="0" indent="-317500" algn="l" rtl="0">
              <a:lnSpc>
                <a:spcPct val="100000"/>
              </a:lnSpc>
              <a:spcBef>
                <a:spcPts val="0"/>
              </a:spcBef>
              <a:spcAft>
                <a:spcPts val="0"/>
              </a:spcAft>
              <a:buSzPts val="1400"/>
              <a:buChar char="•"/>
            </a:pPr>
            <a:r>
              <a:rPr lang="en-US" sz="2600"/>
              <a:t>CA1 - California</a:t>
            </a:r>
            <a:endParaRPr sz="2600"/>
          </a:p>
          <a:p>
            <a:pPr marL="457200" marR="0" lvl="0" indent="-317500" algn="l" rtl="0">
              <a:lnSpc>
                <a:spcPct val="100000"/>
              </a:lnSpc>
              <a:spcBef>
                <a:spcPts val="0"/>
              </a:spcBef>
              <a:spcAft>
                <a:spcPts val="0"/>
              </a:spcAft>
              <a:buSzPts val="1400"/>
              <a:buChar char="•"/>
            </a:pPr>
            <a:r>
              <a:rPr lang="en-US" sz="2600"/>
              <a:t>CA2 - CA county and district tax. This does not refer to a specific county.</a:t>
            </a:r>
            <a:endParaRPr sz="2600"/>
          </a:p>
          <a:p>
            <a:pPr marL="457200" marR="0" lvl="0" indent="-317500" algn="l" rtl="0">
              <a:lnSpc>
                <a:spcPct val="100000"/>
              </a:lnSpc>
              <a:spcBef>
                <a:spcPts val="0"/>
              </a:spcBef>
              <a:spcAft>
                <a:spcPts val="0"/>
              </a:spcAft>
              <a:buSzPts val="1400"/>
              <a:buChar char="•"/>
            </a:pPr>
            <a:r>
              <a:rPr lang="en-US" sz="2600"/>
              <a:t>CA3 - CA city tax. It does not refer to a specific city.</a:t>
            </a:r>
            <a:endParaRPr sz="2600"/>
          </a:p>
          <a:p>
            <a:pPr marL="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8850a6d4f8_0_36"/>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Elliott Tax Code Changes</a:t>
            </a:r>
            <a:endParaRPr sz="4200">
              <a:solidFill>
                <a:schemeClr val="lt2"/>
              </a:solidFill>
              <a:latin typeface="Arial"/>
              <a:ea typeface="Arial"/>
              <a:cs typeface="Arial"/>
              <a:sym typeface="Arial"/>
            </a:endParaRPr>
          </a:p>
        </p:txBody>
      </p:sp>
      <p:sp>
        <p:nvSpPr>
          <p:cNvPr id="320" name="Google Shape;320;g28850a6d4f8_0_36"/>
          <p:cNvSpPr txBox="1">
            <a:spLocks noGrp="1"/>
          </p:cNvSpPr>
          <p:nvPr>
            <p:ph type="body" idx="1"/>
          </p:nvPr>
        </p:nvSpPr>
        <p:spPr>
          <a:xfrm>
            <a:off x="914400" y="1752600"/>
            <a:ext cx="7543800" cy="447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500"/>
              <a:t>CA2 and CA3 area place holders and do not represent any specific taxing jurisdiction. The tax percent on file is not used. The initial estimated taxes for an order are based upon rates that are downloaded from Avalara on a monthly basis.</a:t>
            </a:r>
            <a:r>
              <a:rPr lang="en-US"/>
              <a:t> </a:t>
            </a:r>
            <a:endParaRPr/>
          </a:p>
          <a:p>
            <a:pPr marL="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28850a6d4f8_0_41"/>
          <p:cNvSpPr txBox="1">
            <a:spLocks noGrp="1"/>
          </p:cNvSpPr>
          <p:nvPr>
            <p:ph type="title"/>
          </p:nvPr>
        </p:nvSpPr>
        <p:spPr>
          <a:xfrm>
            <a:off x="1792288" y="4033200"/>
            <a:ext cx="5486400" cy="5667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Elliott Tax Code Changes</a:t>
            </a:r>
            <a:endParaRPr sz="4200">
              <a:solidFill>
                <a:schemeClr val="lt2"/>
              </a:solidFill>
              <a:latin typeface="Arial"/>
              <a:ea typeface="Arial"/>
              <a:cs typeface="Arial"/>
              <a:sym typeface="Arial"/>
            </a:endParaRPr>
          </a:p>
        </p:txBody>
      </p:sp>
      <p:sp>
        <p:nvSpPr>
          <p:cNvPr id="326" name="Google Shape;326;g28850a6d4f8_0_41"/>
          <p:cNvSpPr txBox="1">
            <a:spLocks noGrp="1"/>
          </p:cNvSpPr>
          <p:nvPr>
            <p:ph type="body" idx="1"/>
          </p:nvPr>
        </p:nvSpPr>
        <p:spPr>
          <a:xfrm>
            <a:off x="1792300" y="4716524"/>
            <a:ext cx="5486400" cy="174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a:t>Updating Avalara tax rates will also update the tax type in the state file. This information is updated based on the information provided in the Admin section of the Avalara portal. These flags will affect how Elliott estimates taxes since the sales tax rate and the use tax rate can be different.</a:t>
            </a:r>
            <a:endParaRPr sz="1800"/>
          </a:p>
          <a:p>
            <a:pPr marL="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p:txBody>
      </p:sp>
      <p:pic>
        <p:nvPicPr>
          <p:cNvPr id="327" name="Google Shape;327;g28850a6d4f8_0_41"/>
          <p:cNvPicPr preferRelativeResize="0">
            <a:picLocks noGrp="1"/>
          </p:cNvPicPr>
          <p:nvPr>
            <p:ph type="pic" idx="2"/>
          </p:nvPr>
        </p:nvPicPr>
        <p:blipFill>
          <a:blip r:embed="rId3">
            <a:alphaModFix/>
          </a:blip>
          <a:stretch>
            <a:fillRect/>
          </a:stretch>
        </p:blipFill>
        <p:spPr>
          <a:xfrm>
            <a:off x="1743713" y="269002"/>
            <a:ext cx="5486400" cy="35589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8826730d14_0_62"/>
          <p:cNvSpPr txBox="1">
            <a:spLocks noGrp="1"/>
          </p:cNvSpPr>
          <p:nvPr>
            <p:ph type="title"/>
          </p:nvPr>
        </p:nvSpPr>
        <p:spPr>
          <a:xfrm>
            <a:off x="846400" y="172475"/>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chemeClr val="dk1"/>
                </a:solidFill>
              </a:rPr>
              <a:t>Avalara Design Principles</a:t>
            </a:r>
            <a:endParaRPr/>
          </a:p>
        </p:txBody>
      </p:sp>
      <p:sp>
        <p:nvSpPr>
          <p:cNvPr id="334" name="Google Shape;334;g28826730d14_0_62"/>
          <p:cNvSpPr txBox="1">
            <a:spLocks noGrp="1"/>
          </p:cNvSpPr>
          <p:nvPr>
            <p:ph type="body" idx="1"/>
          </p:nvPr>
        </p:nvSpPr>
        <p:spPr>
          <a:xfrm>
            <a:off x="846400" y="1081475"/>
            <a:ext cx="7543800" cy="5485200"/>
          </a:xfrm>
          <a:prstGeom prst="rect">
            <a:avLst/>
          </a:prstGeom>
        </p:spPr>
        <p:txBody>
          <a:bodyPr spcFirstLastPara="1" wrap="square" lIns="91425" tIns="45700" rIns="91425" bIns="45700" anchor="t" anchorCtr="0">
            <a:noAutofit/>
          </a:bodyPr>
          <a:lstStyle/>
          <a:p>
            <a:pPr marL="0" lvl="0" indent="0" algn="l" rtl="0">
              <a:spcBef>
                <a:spcPts val="1080"/>
              </a:spcBef>
              <a:spcAft>
                <a:spcPts val="0"/>
              </a:spcAft>
              <a:buNone/>
            </a:pPr>
            <a:r>
              <a:rPr lang="en-US" sz="2000"/>
              <a:t>When Avalara Is Called to Calculate Taxes</a:t>
            </a:r>
            <a:endParaRPr sz="2000"/>
          </a:p>
          <a:p>
            <a:pPr marL="457200" lvl="0" indent="-355600" algn="l" rtl="0">
              <a:spcBef>
                <a:spcPts val="1080"/>
              </a:spcBef>
              <a:spcAft>
                <a:spcPts val="0"/>
              </a:spcAft>
              <a:buSzPts val="2000"/>
              <a:buChar char="•"/>
            </a:pPr>
            <a:r>
              <a:rPr lang="en-US" sz="2000"/>
              <a:t>Taxes will be calculated from the billing screen if entering a payment amount. This is done so an accurate tax amount is available when pre-authorizing or charging credit cards.</a:t>
            </a:r>
            <a:endParaRPr sz="2000"/>
          </a:p>
          <a:p>
            <a:pPr marL="457200" lvl="0" indent="-355600" algn="l" rtl="0">
              <a:spcBef>
                <a:spcPts val="0"/>
              </a:spcBef>
              <a:spcAft>
                <a:spcPts val="0"/>
              </a:spcAft>
              <a:buSzPts val="2000"/>
              <a:buChar char="•"/>
            </a:pPr>
            <a:r>
              <a:rPr lang="en-US" sz="2000"/>
              <a:t>Otherwise, taxes will be calculated when the pick ticket is printed since this action implies that the order is going to be shipped.</a:t>
            </a:r>
            <a:endParaRPr sz="2000"/>
          </a:p>
          <a:p>
            <a:pPr marL="457200" lvl="0" indent="-355600" algn="l" rtl="0">
              <a:spcBef>
                <a:spcPts val="0"/>
              </a:spcBef>
              <a:spcAft>
                <a:spcPts val="0"/>
              </a:spcAft>
              <a:buSzPts val="2000"/>
              <a:buChar char="•"/>
            </a:pPr>
            <a:r>
              <a:rPr lang="en-US" sz="2000"/>
              <a:t>Typically, additional costs like freight and miscellaneous charges are added to the order after the picking ticket is printed. Also, items may be backed order and the order total amount adjusted. These amounts can also affect the final tax amount.</a:t>
            </a:r>
            <a:endParaRPr sz="2000"/>
          </a:p>
          <a:p>
            <a:pPr marL="457200" lvl="0" indent="-355600" algn="l" rtl="0">
              <a:spcBef>
                <a:spcPts val="0"/>
              </a:spcBef>
              <a:spcAft>
                <a:spcPts val="0"/>
              </a:spcAft>
              <a:buSzPts val="2000"/>
              <a:buChar char="•"/>
            </a:pPr>
            <a:r>
              <a:rPr lang="en-US" sz="2000"/>
              <a:t>The final tax calculation occurs when invoices are printed.</a:t>
            </a:r>
            <a:endParaRPr sz="2000"/>
          </a:p>
          <a:p>
            <a:pPr marL="457200" lvl="0" indent="-355600" algn="l" rtl="0">
              <a:spcBef>
                <a:spcPts val="0"/>
              </a:spcBef>
              <a:spcAft>
                <a:spcPts val="0"/>
              </a:spcAft>
              <a:buSzPts val="2000"/>
              <a:buChar char="•"/>
            </a:pPr>
            <a:r>
              <a:rPr lang="en-US" sz="2000"/>
              <a:t>Orders will be placed on hold if any issue is encountered calculating taxes. </a:t>
            </a:r>
            <a:endParaRPr sz="2000"/>
          </a:p>
          <a:p>
            <a:pPr marL="457200" lvl="0" indent="-355600" algn="l" rtl="0">
              <a:spcBef>
                <a:spcPts val="0"/>
              </a:spcBef>
              <a:spcAft>
                <a:spcPts val="0"/>
              </a:spcAft>
              <a:buSzPts val="2000"/>
              <a:buChar char="•"/>
            </a:pPr>
            <a:r>
              <a:rPr lang="en-US" sz="2000"/>
              <a:t>Held orders should be released through the Credit Check and Release application.</a:t>
            </a:r>
            <a:endParaRPr sz="2000"/>
          </a:p>
          <a:p>
            <a:pPr marL="457200" lvl="0" indent="0" algn="l" rtl="0">
              <a:spcBef>
                <a:spcPts val="1080"/>
              </a:spcBef>
              <a:spcAft>
                <a:spcPts val="0"/>
              </a:spcAft>
              <a:buNone/>
            </a:pP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8826730d14_0_74"/>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Avalara - Best Practice</a:t>
            </a:r>
            <a:endParaRPr sz="4200">
              <a:solidFill>
                <a:schemeClr val="lt2"/>
              </a:solidFill>
              <a:latin typeface="Arial"/>
              <a:ea typeface="Arial"/>
              <a:cs typeface="Arial"/>
              <a:sym typeface="Arial"/>
            </a:endParaRPr>
          </a:p>
        </p:txBody>
      </p:sp>
      <p:sp>
        <p:nvSpPr>
          <p:cNvPr id="340" name="Google Shape;340;g28826730d14_0_74"/>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SzPts val="1800"/>
              <a:buChar char="•"/>
            </a:pPr>
            <a:r>
              <a:rPr lang="en-US"/>
              <a:t>Consider setting up a sandbox testing environment </a:t>
            </a:r>
            <a:endParaRPr/>
          </a:p>
          <a:p>
            <a:pPr marL="914400" marR="0" lvl="1" indent="-342900" algn="l" rtl="0">
              <a:lnSpc>
                <a:spcPct val="100000"/>
              </a:lnSpc>
              <a:spcBef>
                <a:spcPts val="0"/>
              </a:spcBef>
              <a:spcAft>
                <a:spcPts val="0"/>
              </a:spcAft>
              <a:buSzPts val="1800"/>
              <a:buChar char="–"/>
            </a:pPr>
            <a:r>
              <a:rPr lang="en-US"/>
              <a:t>Integration takes a lot of setup and training before you start using it</a:t>
            </a:r>
            <a:endParaRPr/>
          </a:p>
          <a:p>
            <a:pPr marL="914400" marR="0" lvl="1" indent="-342900" algn="l" rtl="0">
              <a:lnSpc>
                <a:spcPct val="100000"/>
              </a:lnSpc>
              <a:spcBef>
                <a:spcPts val="0"/>
              </a:spcBef>
              <a:spcAft>
                <a:spcPts val="0"/>
              </a:spcAft>
              <a:buSzPts val="1800"/>
              <a:buChar char="–"/>
            </a:pPr>
            <a:r>
              <a:rPr lang="en-US"/>
              <a:t>Create a copy of your database for testing</a:t>
            </a:r>
            <a:endParaRPr/>
          </a:p>
          <a:p>
            <a:pPr marL="914400" marR="0" lvl="1" indent="-342900" algn="l" rtl="0">
              <a:lnSpc>
                <a:spcPct val="100000"/>
              </a:lnSpc>
              <a:spcBef>
                <a:spcPts val="0"/>
              </a:spcBef>
              <a:spcAft>
                <a:spcPts val="0"/>
              </a:spcAft>
              <a:buSzPts val="1800"/>
              <a:buChar char="–"/>
            </a:pPr>
            <a:r>
              <a:rPr lang="en-US"/>
              <a:t>Create an Avalara sandbox account with the same features as your production environment</a:t>
            </a:r>
            <a:endParaRPr/>
          </a:p>
          <a:p>
            <a:pPr marL="457200" marR="0" lvl="0" indent="0" algn="l" rtl="0">
              <a:lnSpc>
                <a:spcPct val="100000"/>
              </a:lnSpc>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8850a6d4f8_0_151"/>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Questions &amp; Answers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8826730d14_0_14"/>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Avalara Sales Tax Integration</a:t>
            </a:r>
            <a:endParaRPr/>
          </a:p>
        </p:txBody>
      </p:sp>
      <p:sp>
        <p:nvSpPr>
          <p:cNvPr id="107" name="Google Shape;107;g28826730d14_0_14"/>
          <p:cNvSpPr txBox="1">
            <a:spLocks noGrp="1"/>
          </p:cNvSpPr>
          <p:nvPr>
            <p:ph type="body" idx="1"/>
          </p:nvPr>
        </p:nvSpPr>
        <p:spPr>
          <a:xfrm>
            <a:off x="914400" y="1699925"/>
            <a:ext cx="7543800" cy="4243800"/>
          </a:xfrm>
          <a:prstGeom prst="rect">
            <a:avLst/>
          </a:prstGeom>
        </p:spPr>
        <p:txBody>
          <a:bodyPr spcFirstLastPara="1" wrap="square" lIns="91425" tIns="45700" rIns="91425" bIns="45700" anchor="t" anchorCtr="0">
            <a:noAutofit/>
          </a:bodyPr>
          <a:lstStyle/>
          <a:p>
            <a:pPr marL="457200" lvl="0" indent="-374650" algn="l" rtl="0">
              <a:spcBef>
                <a:spcPts val="1080"/>
              </a:spcBef>
              <a:spcAft>
                <a:spcPts val="0"/>
              </a:spcAft>
              <a:buSzPts val="2300"/>
              <a:buChar char="•"/>
            </a:pPr>
            <a:r>
              <a:rPr lang="en-US" sz="2300"/>
              <a:t>Elliott previously supported Vertex for national sales tax collection. Elliott V8.6 favors Avalara over Vertex. Existing Vertex users should plan to migrate to Avalara.</a:t>
            </a:r>
            <a:endParaRPr sz="2300"/>
          </a:p>
          <a:p>
            <a:pPr marL="457200" lvl="0" indent="-374650" algn="l" rtl="0">
              <a:spcBef>
                <a:spcPts val="0"/>
              </a:spcBef>
              <a:spcAft>
                <a:spcPts val="0"/>
              </a:spcAft>
              <a:buSzPts val="2300"/>
              <a:buChar char="•"/>
            </a:pPr>
            <a:r>
              <a:rPr lang="en-US" sz="2300"/>
              <a:t>Avalara solution is cloud based.</a:t>
            </a:r>
            <a:endParaRPr sz="2300"/>
          </a:p>
          <a:p>
            <a:pPr marL="457200" lvl="0" indent="-374650" algn="l" rtl="0">
              <a:spcBef>
                <a:spcPts val="0"/>
              </a:spcBef>
              <a:spcAft>
                <a:spcPts val="0"/>
              </a:spcAft>
              <a:buSzPts val="2300"/>
              <a:buChar char="•"/>
            </a:pPr>
            <a:r>
              <a:rPr lang="en-US" sz="2300"/>
              <a:t>Integration allows you to track tax liabilities and validate shipping addresses with rooftop accuracy across more than 13,000 U.S. tax jurisdictions. </a:t>
            </a:r>
            <a:endParaRPr sz="2300"/>
          </a:p>
          <a:p>
            <a:pPr marL="457200" lvl="0" indent="-374650" algn="l" rtl="0">
              <a:spcBef>
                <a:spcPts val="0"/>
              </a:spcBef>
              <a:spcAft>
                <a:spcPts val="0"/>
              </a:spcAft>
              <a:buSzPts val="2300"/>
              <a:buChar char="•"/>
            </a:pPr>
            <a:r>
              <a:rPr lang="en-US" sz="2300"/>
              <a:t>Product taxability supported at the item, product category, and user defined code level.</a:t>
            </a:r>
            <a:endParaRPr sz="2300"/>
          </a:p>
          <a:p>
            <a:pPr marL="457200" lvl="0" indent="-374650" algn="l" rtl="0">
              <a:spcBef>
                <a:spcPts val="0"/>
              </a:spcBef>
              <a:spcAft>
                <a:spcPts val="0"/>
              </a:spcAft>
              <a:buSzPts val="2300"/>
              <a:buChar char="•"/>
            </a:pPr>
            <a:r>
              <a:rPr lang="en-US" sz="2300"/>
              <a:t>Tax exemptions are supported at the customer, ship-to and customer type levels.</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SzPts val="1400"/>
              <a:buNone/>
            </a:pPr>
            <a:r>
              <a:rPr lang="en-US"/>
              <a:t>Elliott System Requirements</a:t>
            </a:r>
            <a:endParaRPr sz="4200">
              <a:solidFill>
                <a:schemeClr val="lt2"/>
              </a:solidFill>
              <a:latin typeface="Arial"/>
              <a:ea typeface="Arial"/>
              <a:cs typeface="Arial"/>
              <a:sym typeface="Arial"/>
            </a:endParaRPr>
          </a:p>
        </p:txBody>
      </p:sp>
      <p:sp>
        <p:nvSpPr>
          <p:cNvPr id="113" name="Google Shape;113;p2"/>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SzPts val="1800"/>
              <a:buChar char="•"/>
            </a:pPr>
            <a:r>
              <a:rPr lang="en-US"/>
              <a:t>Relational Database Support </a:t>
            </a:r>
            <a:endParaRPr/>
          </a:p>
          <a:p>
            <a:pPr marL="457200" marR="0" lvl="0" indent="-342900" algn="l" rtl="0">
              <a:lnSpc>
                <a:spcPct val="100000"/>
              </a:lnSpc>
              <a:spcBef>
                <a:spcPts val="0"/>
              </a:spcBef>
              <a:spcAft>
                <a:spcPts val="0"/>
              </a:spcAft>
              <a:buSzPts val="1800"/>
              <a:buChar char="•"/>
            </a:pPr>
            <a:r>
              <a:rPr lang="en-US"/>
              <a:t>Report Desk</a:t>
            </a:r>
            <a:endParaRPr/>
          </a:p>
          <a:p>
            <a:pPr marL="457200" marR="0" lvl="0" indent="-342900" algn="l" rtl="0">
              <a:lnSpc>
                <a:spcPct val="100000"/>
              </a:lnSpc>
              <a:spcBef>
                <a:spcPts val="0"/>
              </a:spcBef>
              <a:spcAft>
                <a:spcPts val="0"/>
              </a:spcAft>
              <a:buSzPts val="1800"/>
              <a:buChar char="•"/>
            </a:pPr>
            <a:r>
              <a:rPr lang="en-US"/>
              <a:t>PowerSearch</a:t>
            </a:r>
            <a:endParaRPr/>
          </a:p>
          <a:p>
            <a:pPr marL="457200" marR="0" lvl="0" indent="-342900" algn="l" rtl="0">
              <a:lnSpc>
                <a:spcPct val="100000"/>
              </a:lnSpc>
              <a:spcBef>
                <a:spcPts val="0"/>
              </a:spcBef>
              <a:spcAft>
                <a:spcPts val="0"/>
              </a:spcAft>
              <a:buSzPts val="1800"/>
              <a:buChar char="•"/>
            </a:pPr>
            <a:r>
              <a:rPr lang="en-US"/>
              <a:t>AvaTax Online Account from Avalara</a:t>
            </a:r>
            <a:endParaRPr/>
          </a:p>
          <a:p>
            <a:pPr marL="457200" marR="0" lvl="0" indent="-342900" algn="l" rtl="0">
              <a:lnSpc>
                <a:spcPct val="100000"/>
              </a:lnSpc>
              <a:spcBef>
                <a:spcPts val="0"/>
              </a:spcBef>
              <a:spcAft>
                <a:spcPts val="0"/>
              </a:spcAft>
              <a:buSzPts val="1800"/>
              <a:buChar char="•"/>
            </a:pPr>
            <a:r>
              <a:rPr lang="en-US"/>
              <a:t>Avalara Sales Tax Interface License from Netcellent</a:t>
            </a:r>
            <a:endParaRPr/>
          </a:p>
          <a:p>
            <a:pPr marL="457200" marR="0" lvl="0" indent="-342900" algn="l" rtl="0">
              <a:lnSpc>
                <a:spcPct val="100000"/>
              </a:lnSpc>
              <a:spcBef>
                <a:spcPts val="0"/>
              </a:spcBef>
              <a:spcAft>
                <a:spcPts val="0"/>
              </a:spcAft>
              <a:buSzPts val="1800"/>
              <a:buChar char="•"/>
            </a:pPr>
            <a:r>
              <a:rPr lang="en-US"/>
              <a:t>Running Version 8.6</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8826730d14_0_20"/>
          <p:cNvSpPr txBox="1">
            <a:spLocks noGrp="1"/>
          </p:cNvSpPr>
          <p:nvPr>
            <p:ph type="title"/>
          </p:nvPr>
        </p:nvSpPr>
        <p:spPr>
          <a:xfrm>
            <a:off x="1828788" y="2614975"/>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Elliott System Requirements</a:t>
            </a:r>
            <a:endParaRPr/>
          </a:p>
        </p:txBody>
      </p:sp>
      <p:sp>
        <p:nvSpPr>
          <p:cNvPr id="120" name="Google Shape;120;g28826730d14_0_20"/>
          <p:cNvSpPr txBox="1">
            <a:spLocks noGrp="1"/>
          </p:cNvSpPr>
          <p:nvPr>
            <p:ph type="body" idx="1"/>
          </p:nvPr>
        </p:nvSpPr>
        <p:spPr>
          <a:xfrm>
            <a:off x="1828800" y="3259503"/>
            <a:ext cx="5486400" cy="21057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2000"/>
              <a:t>Avalara only works with V8.6. Avalara related programs cannot be run under V8.5. </a:t>
            </a:r>
            <a:endParaRPr sz="2000"/>
          </a:p>
          <a:p>
            <a:pPr marL="0" lvl="0" indent="0" algn="l" rtl="0">
              <a:spcBef>
                <a:spcPts val="840"/>
              </a:spcBef>
              <a:spcAft>
                <a:spcPts val="0"/>
              </a:spcAft>
              <a:buNone/>
            </a:pPr>
            <a:r>
              <a:rPr lang="en-US" sz="2000"/>
              <a:t>Applications with a user interface will provide the user with an error message informing them the application must be run under V8.6.</a:t>
            </a:r>
            <a:endParaRPr sz="2000"/>
          </a:p>
        </p:txBody>
      </p:sp>
      <p:pic>
        <p:nvPicPr>
          <p:cNvPr id="121" name="Google Shape;121;g28826730d14_0_20"/>
          <p:cNvPicPr preferRelativeResize="0">
            <a:picLocks noGrp="1"/>
          </p:cNvPicPr>
          <p:nvPr>
            <p:ph type="pic" idx="2"/>
          </p:nvPr>
        </p:nvPicPr>
        <p:blipFill>
          <a:blip r:embed="rId3">
            <a:alphaModFix/>
          </a:blip>
          <a:stretch>
            <a:fillRect/>
          </a:stretch>
        </p:blipFill>
        <p:spPr>
          <a:xfrm>
            <a:off x="1828788" y="373927"/>
            <a:ext cx="5486400" cy="21057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8850a6d4f8_0_122"/>
          <p:cNvSpPr txBox="1">
            <a:spLocks noGrp="1"/>
          </p:cNvSpPr>
          <p:nvPr>
            <p:ph type="title"/>
          </p:nvPr>
        </p:nvSpPr>
        <p:spPr>
          <a:xfrm>
            <a:off x="1792288" y="4412050"/>
            <a:ext cx="5486400" cy="566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chemeClr val="dk1"/>
                </a:solidFill>
              </a:rPr>
              <a:t>Elliott System Requirements</a:t>
            </a:r>
            <a:endParaRPr/>
          </a:p>
        </p:txBody>
      </p:sp>
      <p:sp>
        <p:nvSpPr>
          <p:cNvPr id="128" name="Google Shape;128;g28850a6d4f8_0_122"/>
          <p:cNvSpPr txBox="1">
            <a:spLocks noGrp="1"/>
          </p:cNvSpPr>
          <p:nvPr>
            <p:ph type="body" idx="1"/>
          </p:nvPr>
        </p:nvSpPr>
        <p:spPr>
          <a:xfrm>
            <a:off x="1792300" y="5086699"/>
            <a:ext cx="5486400" cy="1392600"/>
          </a:xfrm>
          <a:prstGeom prst="rect">
            <a:avLst/>
          </a:prstGeom>
        </p:spPr>
        <p:txBody>
          <a:bodyPr spcFirstLastPara="1" wrap="square" lIns="91425" tIns="45700" rIns="91425" bIns="45700" anchor="t" anchorCtr="0">
            <a:noAutofit/>
          </a:bodyPr>
          <a:lstStyle/>
          <a:p>
            <a:pPr marL="0" lvl="0" indent="0" algn="l" rtl="0">
              <a:spcBef>
                <a:spcPts val="840"/>
              </a:spcBef>
              <a:spcAft>
                <a:spcPts val="0"/>
              </a:spcAft>
              <a:buNone/>
            </a:pPr>
            <a:r>
              <a:rPr lang="en-US" sz="2000"/>
              <a:t>Printing and posting applications will print an error message on the report output.</a:t>
            </a:r>
            <a:endParaRPr sz="2000"/>
          </a:p>
          <a:p>
            <a:pPr marL="0" lvl="0" indent="0" algn="l" rtl="0">
              <a:spcBef>
                <a:spcPts val="840"/>
              </a:spcBef>
              <a:spcAft>
                <a:spcPts val="0"/>
              </a:spcAft>
              <a:buNone/>
            </a:pPr>
            <a:r>
              <a:rPr lang="en-US" sz="2000"/>
              <a:t>Applications not related to Avalara can still be run under V8.5 or V8.6. </a:t>
            </a:r>
            <a:endParaRPr sz="2000"/>
          </a:p>
          <a:p>
            <a:pPr marL="0" lvl="0" indent="0" algn="l" rtl="0">
              <a:spcBef>
                <a:spcPts val="840"/>
              </a:spcBef>
              <a:spcAft>
                <a:spcPts val="0"/>
              </a:spcAft>
              <a:buNone/>
            </a:pPr>
            <a:endParaRPr sz="2000"/>
          </a:p>
          <a:p>
            <a:pPr marL="457200" lvl="0" indent="0" algn="l" rtl="0">
              <a:spcBef>
                <a:spcPts val="840"/>
              </a:spcBef>
              <a:spcAft>
                <a:spcPts val="0"/>
              </a:spcAft>
              <a:buNone/>
            </a:pPr>
            <a:endParaRPr sz="2400"/>
          </a:p>
        </p:txBody>
      </p:sp>
      <p:pic>
        <p:nvPicPr>
          <p:cNvPr id="129" name="Google Shape;129;g28850a6d4f8_0_122"/>
          <p:cNvPicPr preferRelativeResize="0">
            <a:picLocks noGrp="1"/>
          </p:cNvPicPr>
          <p:nvPr>
            <p:ph type="pic" idx="2"/>
          </p:nvPr>
        </p:nvPicPr>
        <p:blipFill>
          <a:blip r:embed="rId3">
            <a:alphaModFix/>
          </a:blip>
          <a:stretch>
            <a:fillRect/>
          </a:stretch>
        </p:blipFill>
        <p:spPr>
          <a:xfrm>
            <a:off x="617750" y="1442150"/>
            <a:ext cx="8144176" cy="2861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8826730d14_0_26"/>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1100"/>
              <a:buFont typeface="Arial"/>
              <a:buNone/>
            </a:pPr>
            <a:r>
              <a:rPr lang="en-US">
                <a:solidFill>
                  <a:schemeClr val="dk1"/>
                </a:solidFill>
              </a:rPr>
              <a:t>Elliott System Requirements</a:t>
            </a:r>
            <a:endParaRPr/>
          </a:p>
        </p:txBody>
      </p:sp>
      <p:sp>
        <p:nvSpPr>
          <p:cNvPr id="136" name="Google Shape;136;g28826730d14_0_26"/>
          <p:cNvSpPr txBox="1">
            <a:spLocks noGrp="1"/>
          </p:cNvSpPr>
          <p:nvPr>
            <p:ph type="body" idx="1"/>
          </p:nvPr>
        </p:nvSpPr>
        <p:spPr>
          <a:xfrm>
            <a:off x="914400" y="2286000"/>
            <a:ext cx="7543800" cy="36576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Conversion is required to use the Avalara interface.</a:t>
            </a:r>
            <a:endParaRPr/>
          </a:p>
          <a:p>
            <a:pPr marL="914400" lvl="1" indent="-342900" algn="l" rtl="0">
              <a:spcBef>
                <a:spcPts val="0"/>
              </a:spcBef>
              <a:spcAft>
                <a:spcPts val="0"/>
              </a:spcAft>
              <a:buSzPts val="1800"/>
              <a:buChar char="–"/>
            </a:pPr>
            <a:r>
              <a:rPr lang="en-US"/>
              <a:t>Database conversion to use alpha document number. You can still use numeric values.</a:t>
            </a:r>
            <a:endParaRPr/>
          </a:p>
          <a:p>
            <a:pPr marL="914400" lvl="1" indent="-342900" algn="l" rtl="0">
              <a:spcBef>
                <a:spcPts val="0"/>
              </a:spcBef>
              <a:spcAft>
                <a:spcPts val="0"/>
              </a:spcAft>
              <a:buSzPts val="1800"/>
              <a:buChar char="–"/>
            </a:pPr>
            <a:r>
              <a:rPr lang="en-US"/>
              <a:t>System will assign new tax codes in customer, ship-to, and order tables. This is a one-way conversion.</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8850a6d4f8_0_163"/>
          <p:cNvSpPr txBox="1">
            <a:spLocks noGrp="1"/>
          </p:cNvSpPr>
          <p:nvPr>
            <p:ph type="title"/>
          </p:nvPr>
        </p:nvSpPr>
        <p:spPr>
          <a:xfrm>
            <a:off x="914400" y="609600"/>
            <a:ext cx="7543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accent2"/>
              </a:buClr>
              <a:buSzPts val="1100"/>
              <a:buFont typeface="Arial"/>
              <a:buNone/>
            </a:pPr>
            <a:r>
              <a:rPr lang="en-US">
                <a:solidFill>
                  <a:schemeClr val="dk1"/>
                </a:solidFill>
              </a:rPr>
              <a:t>Elliott System Requirements</a:t>
            </a:r>
            <a:endParaRPr/>
          </a:p>
        </p:txBody>
      </p:sp>
      <p:sp>
        <p:nvSpPr>
          <p:cNvPr id="143" name="Google Shape;143;g28850a6d4f8_0_163"/>
          <p:cNvSpPr txBox="1">
            <a:spLocks noGrp="1"/>
          </p:cNvSpPr>
          <p:nvPr>
            <p:ph type="body" idx="1"/>
          </p:nvPr>
        </p:nvSpPr>
        <p:spPr>
          <a:xfrm>
            <a:off x="914400" y="1752600"/>
            <a:ext cx="7543800" cy="4658700"/>
          </a:xfrm>
          <a:prstGeom prst="rect">
            <a:avLst/>
          </a:prstGeom>
        </p:spPr>
        <p:txBody>
          <a:bodyPr spcFirstLastPara="1" wrap="square" lIns="91425" tIns="45700" rIns="91425" bIns="45700" anchor="t" anchorCtr="0">
            <a:noAutofit/>
          </a:bodyPr>
          <a:lstStyle/>
          <a:p>
            <a:pPr marL="457200" lvl="0" indent="-342900" algn="l" rtl="0">
              <a:spcBef>
                <a:spcPts val="0"/>
              </a:spcBef>
              <a:spcAft>
                <a:spcPts val="0"/>
              </a:spcAft>
              <a:buSzPts val="1800"/>
              <a:buChar char="•"/>
            </a:pPr>
            <a:r>
              <a:rPr lang="en-US"/>
              <a:t>Conversion of your live company at month or quarter end </a:t>
            </a:r>
            <a:endParaRPr/>
          </a:p>
          <a:p>
            <a:pPr marL="914400" lvl="1" indent="-342900" algn="l" rtl="0">
              <a:spcBef>
                <a:spcPts val="0"/>
              </a:spcBef>
              <a:spcAft>
                <a:spcPts val="0"/>
              </a:spcAft>
              <a:buSzPts val="1800"/>
              <a:buChar char="–"/>
            </a:pPr>
            <a:r>
              <a:rPr lang="en-US"/>
              <a:t>Taxes are normally reported to states on a quarterly or monthly basis</a:t>
            </a:r>
            <a:endParaRPr/>
          </a:p>
          <a:p>
            <a:pPr marL="914400" lvl="1" indent="-342900" algn="l" rtl="0">
              <a:spcBef>
                <a:spcPts val="0"/>
              </a:spcBef>
              <a:spcAft>
                <a:spcPts val="0"/>
              </a:spcAft>
              <a:buSzPts val="1800"/>
              <a:buChar char="–"/>
            </a:pPr>
            <a:r>
              <a:rPr lang="en-US"/>
              <a:t>This allows for a clean cut-over</a:t>
            </a:r>
            <a:endParaRPr/>
          </a:p>
          <a:p>
            <a:pPr marL="457200" lvl="0" indent="-342900" algn="l" rtl="0">
              <a:spcBef>
                <a:spcPts val="0"/>
              </a:spcBef>
              <a:spcAft>
                <a:spcPts val="0"/>
              </a:spcAft>
              <a:buSzPts val="1800"/>
              <a:buChar char="•"/>
            </a:pPr>
            <a:r>
              <a:rPr lang="en-US"/>
              <a:t>Post all existing invoices to Accounts Receivable </a:t>
            </a:r>
            <a:endParaRPr/>
          </a:p>
          <a:p>
            <a:pPr marL="914400" lvl="1" indent="-342900" algn="l" rtl="0">
              <a:spcBef>
                <a:spcPts val="0"/>
              </a:spcBef>
              <a:spcAft>
                <a:spcPts val="0"/>
              </a:spcAft>
              <a:buSzPts val="1800"/>
              <a:buChar char="–"/>
            </a:pPr>
            <a:r>
              <a:rPr lang="en-US"/>
              <a:t>All existing invoice that have taxes calculated using the old Elliott method must be posted before the conversion</a:t>
            </a:r>
            <a:endParaRPr/>
          </a:p>
        </p:txBody>
      </p:sp>
    </p:spTree>
  </p:cSld>
  <p:clrMapOvr>
    <a:masterClrMapping/>
  </p:clrMapOvr>
</p:sld>
</file>

<file path=ppt/theme/theme1.xml><?xml version="1.0" encoding="utf-8"?>
<a:theme xmlns:a="http://schemas.openxmlformats.org/drawingml/2006/main" name="Introducing A Speaker">
  <a:themeElements>
    <a:clrScheme name="Introducing A Speaker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2013</Words>
  <Application>Microsoft Office PowerPoint</Application>
  <PresentationFormat>On-screen Show (4:3)</PresentationFormat>
  <Paragraphs>163</Paragraphs>
  <Slides>36</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Tahoma</vt:lpstr>
      <vt:lpstr>Introducing A Speaker</vt:lpstr>
      <vt:lpstr>Avalara Sales Tax Interface</vt:lpstr>
      <vt:lpstr>National Sales Tax Issue</vt:lpstr>
      <vt:lpstr>The Big Unknown</vt:lpstr>
      <vt:lpstr>Avalara Sales Tax Integration</vt:lpstr>
      <vt:lpstr>Elliott System Requirements</vt:lpstr>
      <vt:lpstr>Elliott System Requirements</vt:lpstr>
      <vt:lpstr>Elliott System Requirements</vt:lpstr>
      <vt:lpstr>Elliott System Requirements</vt:lpstr>
      <vt:lpstr>Elliott System Requirements</vt:lpstr>
      <vt:lpstr>Elliott System Requirements</vt:lpstr>
      <vt:lpstr>Avalara Design Principles</vt:lpstr>
      <vt:lpstr>_AVATAXSNAPSHOT Attribute</vt:lpstr>
      <vt:lpstr>_AVATAXFINAL Attribute</vt:lpstr>
      <vt:lpstr>Avalara Design Principles</vt:lpstr>
      <vt:lpstr>_USECODE Attributes</vt:lpstr>
      <vt:lpstr>_USECODE Attributes</vt:lpstr>
      <vt:lpstr>_GOODSERVICES Attributes</vt:lpstr>
      <vt:lpstr>_GOODSERVICES Attributes</vt:lpstr>
      <vt:lpstr>_TAXBREAKDOWN Attributes</vt:lpstr>
      <vt:lpstr>_TAXBREAKDOWN Attributes</vt:lpstr>
      <vt:lpstr>_CALCAVALARA Attribute</vt:lpstr>
      <vt:lpstr>Avalara Design Principles</vt:lpstr>
      <vt:lpstr>Avalara Design Principles</vt:lpstr>
      <vt:lpstr>In the Case of an Internet Outage</vt:lpstr>
      <vt:lpstr>In the Case of an Internet Outage</vt:lpstr>
      <vt:lpstr>In the Case of an Internet Outage</vt:lpstr>
      <vt:lpstr>Avalara Design Principles</vt:lpstr>
      <vt:lpstr>Avalara Design Principles</vt:lpstr>
      <vt:lpstr>Address Validation</vt:lpstr>
      <vt:lpstr>Address Validation</vt:lpstr>
      <vt:lpstr>Elliott Tax Code Changes</vt:lpstr>
      <vt:lpstr>Elliott Tax Code Changes</vt:lpstr>
      <vt:lpstr>Elliott Tax Code Changes</vt:lpstr>
      <vt:lpstr>Avalara Design Principles</vt:lpstr>
      <vt:lpstr>Avalara - Best Practice</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Avalara Sales Tax Interface</dc:title>
  <dc:creator>Edward M. Kwang</dc:creator>
  <cp:lastModifiedBy>Edwar M. Kwang</cp:lastModifiedBy>
  <cp:revision>1</cp:revision>
  <cp:lastPrinted>2023-10-10T18:46:59Z</cp:lastPrinted>
  <dcterms:created xsi:type="dcterms:W3CDTF">2000-10-19T07:07:27Z</dcterms:created>
  <dcterms:modified xsi:type="dcterms:W3CDTF">2023-10-10T18:48:47Z</dcterms:modified>
</cp:coreProperties>
</file>