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7010400" cy="9296400"/>
  <p:embeddedFontLst>
    <p:embeddedFont>
      <p:font typeface="Tahoma" panose="020B0604030504040204" pitchFamily="34" charset="0"/>
      <p:regular r:id="rId18"/>
      <p:bold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000000"/>
          </p15:clr>
        </p15:guide>
        <p15:guide id="2" pos="2208" userDrawn="1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QE/LrFHEU7jrTt63h/f47i/HZw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customschemas.google.com/relationships/presentationmetadata" Target="metadata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>
            <a:spLocks noGrp="1" noRot="1" noChangeAspect="1"/>
          </p:cNvSpPr>
          <p:nvPr>
            <p:ph type="sldImg" idx="3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5" name="Google Shape;5;n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3972560" y="0"/>
            <a:ext cx="3037840" cy="46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31420"/>
            <a:ext cx="3037840" cy="46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2560" y="8831420"/>
            <a:ext cx="3037840" cy="4649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b" anchorCtr="0">
            <a:noAutofit/>
          </a:bodyPr>
          <a:lstStyle/>
          <a:p>
            <a:pPr algn="r">
              <a:buSzPts val="1200"/>
            </a:pPr>
            <a:fld id="{00000000-1234-1234-1234-123412341234}" type="slidenum">
              <a:rPr lang="en-US" sz="1200" smtClean="0">
                <a:latin typeface="Tahoma"/>
                <a:ea typeface="Tahoma"/>
                <a:cs typeface="Tahoma"/>
                <a:sym typeface="Tahoma"/>
              </a:rPr>
              <a:pPr algn="r">
                <a:buSzPts val="1200"/>
              </a:pPr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77" name="Google Shape;7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3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34" name="Google Shape;13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40" name="Google Shape;140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5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46" name="Google Shape;14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52" name="Google Shape;152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58" name="Google Shape;158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289522" indent="-289522">
              <a:buFont typeface="Arial"/>
              <a:buChar char="•"/>
            </a:pPr>
            <a:r>
              <a:rPr lang="en-US"/>
              <a:t>People may be afraid of open PDF files with email attachment</a:t>
            </a:r>
            <a:endParaRPr/>
          </a:p>
          <a:p>
            <a:pPr marL="289522" indent="-289522">
              <a:buFont typeface="Arial"/>
              <a:buChar char="•"/>
            </a:pPr>
            <a:r>
              <a:rPr lang="en-US"/>
              <a:t>PDF may not go through email server</a:t>
            </a:r>
            <a:endParaRPr/>
          </a:p>
        </p:txBody>
      </p:sp>
      <p:sp>
        <p:nvSpPr>
          <p:cNvPr id="164" name="Google Shape;16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r>
              <a:rPr lang="en-US"/>
              <a:t>Clarify the two Quote Acknowledgements</a:t>
            </a:r>
            <a:endParaRPr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6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0" name="Google Shape;9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7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98" name="Google Shape;9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8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4" name="Google Shape;104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10" name="Google Shape;110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16" name="Google Shape;11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1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22" name="Google Shape;12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:notes"/>
          <p:cNvSpPr txBox="1">
            <a:spLocks noGrp="1"/>
          </p:cNvSpPr>
          <p:nvPr>
            <p:ph type="body" idx="1"/>
          </p:nvPr>
        </p:nvSpPr>
        <p:spPr>
          <a:xfrm>
            <a:off x="934720" y="4416510"/>
            <a:ext cx="5140960" cy="4183220"/>
          </a:xfrm>
          <a:prstGeom prst="rect">
            <a:avLst/>
          </a:prstGeom>
        </p:spPr>
        <p:txBody>
          <a:bodyPr spcFirstLastPara="1" wrap="square" lIns="92632" tIns="46303" rIns="92632" bIns="46303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28" name="Google Shape;12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 rot="5400000">
            <a:off x="2857500" y="342900"/>
            <a:ext cx="3657600" cy="754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  <a:defRPr/>
            </a:lvl2pPr>
            <a:lvl3pPr marL="1371600" lvl="2" indent="-34290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–"/>
              <a:defRPr/>
            </a:lvl4pPr>
            <a:lvl5pPr marL="2286000" lvl="4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5pPr>
            <a:lvl6pPr marL="2743200" lvl="5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6pPr>
            <a:lvl7pPr marL="3200400" lvl="6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7pPr>
            <a:lvl8pPr marL="3657600" lvl="7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8pPr>
            <a:lvl9pPr marL="4114800" lvl="8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95000"/>
              </a:lnSpc>
              <a:spcBef>
                <a:spcPts val="35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1920"/>
              </a:spcBef>
              <a:spcAft>
                <a:spcPts val="0"/>
              </a:spcAft>
              <a:buSzPts val="3200"/>
              <a:buFont typeface="Arial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1120"/>
              </a:spcBef>
              <a:spcAft>
                <a:spcPts val="0"/>
              </a:spcAft>
              <a:buSzPts val="2800"/>
              <a:buFont typeface="Arial"/>
              <a:buChar char="–"/>
              <a:defRPr sz="2800"/>
            </a:lvl2pPr>
            <a:lvl3pPr marL="1371600" lvl="2" indent="-381000" algn="l">
              <a:lnSpc>
                <a:spcPct val="95000"/>
              </a:lnSpc>
              <a:spcBef>
                <a:spcPts val="84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3pPr>
            <a:lvl4pPr marL="1828800" lvl="3" indent="-355600" algn="l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4pPr>
            <a:lvl5pPr marL="2286000" lvl="4" indent="-355600" algn="l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5pPr>
            <a:lvl6pPr marL="2743200" lvl="5" indent="-355600" algn="l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6pPr>
            <a:lvl7pPr marL="3200400" lvl="6" indent="-355600" algn="l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7pPr>
            <a:lvl8pPr marL="3657600" lvl="7" indent="-355600" algn="l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8pPr>
            <a:lvl9pPr marL="4114800" lvl="8" indent="-355600" algn="l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84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1200"/>
              <a:buFont typeface="Arial"/>
              <a:buNone/>
              <a:defRPr sz="1200"/>
            </a:lvl2pPr>
            <a:lvl3pPr marL="1371600" lvl="2" indent="-228600" algn="l">
              <a:lnSpc>
                <a:spcPct val="95000"/>
              </a:lnSpc>
              <a:spcBef>
                <a:spcPts val="350"/>
              </a:spcBef>
              <a:spcAft>
                <a:spcPts val="0"/>
              </a:spcAft>
              <a:buSzPts val="1000"/>
              <a:buFont typeface="Arial"/>
              <a:buNone/>
              <a:defRPr sz="1000"/>
            </a:lvl3pPr>
            <a:lvl4pPr marL="1828800" lvl="3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4pPr>
            <a:lvl5pPr marL="2286000" lvl="4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5pPr>
            <a:lvl6pPr marL="2743200" lvl="5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6pPr>
            <a:lvl7pPr marL="3200400" lvl="6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7pPr>
            <a:lvl8pPr marL="3657600" lvl="7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8pPr>
            <a:lvl9pPr marL="4114800" lvl="8" indent="-228600" algn="l">
              <a:lnSpc>
                <a:spcPct val="75000"/>
              </a:lnSpc>
              <a:spcBef>
                <a:spcPts val="270"/>
              </a:spcBef>
              <a:spcAft>
                <a:spcPts val="0"/>
              </a:spcAft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1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SzPts val="2400"/>
              <a:buFont typeface="Arial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None/>
              <a:defRPr sz="2000" b="1"/>
            </a:lvl2pPr>
            <a:lvl3pPr marL="1371600" lvl="2" indent="-22860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SzPts val="1800"/>
              <a:buFont typeface="Arial"/>
              <a:buNone/>
              <a:defRPr sz="1800" b="1"/>
            </a:lvl3pPr>
            <a:lvl4pPr marL="1828800" lvl="3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4pPr>
            <a:lvl5pPr marL="2286000" lvl="4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5pPr>
            <a:lvl6pPr marL="2743200" lvl="5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6pPr>
            <a:lvl7pPr marL="3200400" lvl="6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7pPr>
            <a:lvl8pPr marL="3657600" lvl="7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8pPr>
            <a:lvl9pPr marL="4114800" lvl="8" indent="-2286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1440"/>
              </a:spcBef>
              <a:spcAft>
                <a:spcPts val="0"/>
              </a:spcAft>
              <a:buSzPts val="2400"/>
              <a:buFont typeface="Arial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2000"/>
              <a:buFont typeface="Arial"/>
              <a:buChar char="–"/>
              <a:defRPr sz="2000"/>
            </a:lvl2pPr>
            <a:lvl3pPr marL="1371600" lvl="2" indent="-342900" algn="l">
              <a:lnSpc>
                <a:spcPct val="95000"/>
              </a:lnSpc>
              <a:spcBef>
                <a:spcPts val="63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–"/>
              <a:defRPr sz="1600"/>
            </a:lvl4pPr>
            <a:lvl5pPr marL="2286000" lvl="4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5pPr>
            <a:lvl6pPr marL="2743200" lvl="5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6pPr>
            <a:lvl7pPr marL="3200400" lvl="6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7pPr>
            <a:lvl8pPr marL="3657600" lvl="7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8pPr>
            <a:lvl9pPr marL="4114800" lvl="8" indent="-330200" algn="l">
              <a:lnSpc>
                <a:spcPct val="75000"/>
              </a:lnSpc>
              <a:spcBef>
                <a:spcPts val="480"/>
              </a:spcBef>
              <a:spcAft>
                <a:spcPts val="0"/>
              </a:spcAft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1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36957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95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body" idx="2"/>
          </p:nvPr>
        </p:nvSpPr>
        <p:spPr>
          <a:xfrm>
            <a:off x="4762500" y="2286000"/>
            <a:ext cx="36957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1680"/>
              </a:spcBef>
              <a:spcAft>
                <a:spcPts val="0"/>
              </a:spcAft>
              <a:buSzPts val="2800"/>
              <a:buFont typeface="Arial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SzPts val="2400"/>
              <a:buFont typeface="Arial"/>
              <a:buChar char="–"/>
              <a:defRPr sz="2400"/>
            </a:lvl2pPr>
            <a:lvl3pPr marL="1371600" lvl="2" indent="-355600" algn="l">
              <a:lnSpc>
                <a:spcPct val="95000"/>
              </a:lnSpc>
              <a:spcBef>
                <a:spcPts val="7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3pPr>
            <a:lvl4pPr marL="1828800" lvl="3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–"/>
              <a:defRPr sz="1800"/>
            </a:lvl4pPr>
            <a:lvl5pPr marL="2286000" lvl="4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5pPr>
            <a:lvl6pPr marL="2743200" lvl="5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6pPr>
            <a:lvl7pPr marL="3200400" lvl="6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7pPr>
            <a:lvl8pPr marL="3657600" lvl="7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8pPr>
            <a:lvl9pPr marL="4114800" lvl="8" indent="-342900" algn="l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SzPts val="1800"/>
              <a:buFont typeface="Arial"/>
              <a:buChar char="»"/>
              <a:defRPr sz="1800"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2pPr>
            <a:lvl3pPr marL="1371600" lvl="2" indent="-228600" algn="l">
              <a:lnSpc>
                <a:spcPct val="95000"/>
              </a:lnSpc>
              <a:spcBef>
                <a:spcPts val="56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3pPr>
            <a:lvl4pPr marL="1828800" lvl="3" indent="-228600" algn="l">
              <a:lnSpc>
                <a:spcPct val="75000"/>
              </a:lnSpc>
              <a:spcBef>
                <a:spcPts val="42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4pPr>
            <a:lvl5pPr marL="2286000" lvl="4" indent="-228600" algn="l">
              <a:lnSpc>
                <a:spcPct val="75000"/>
              </a:lnSpc>
              <a:spcBef>
                <a:spcPts val="42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5pPr>
            <a:lvl6pPr marL="2743200" lvl="5" indent="-228600" algn="l">
              <a:lnSpc>
                <a:spcPct val="75000"/>
              </a:lnSpc>
              <a:spcBef>
                <a:spcPts val="42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6pPr>
            <a:lvl7pPr marL="3200400" lvl="6" indent="-228600" algn="l">
              <a:lnSpc>
                <a:spcPct val="75000"/>
              </a:lnSpc>
              <a:spcBef>
                <a:spcPts val="42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7pPr>
            <a:lvl8pPr marL="3657600" lvl="7" indent="-228600" algn="l">
              <a:lnSpc>
                <a:spcPct val="75000"/>
              </a:lnSpc>
              <a:spcBef>
                <a:spcPts val="42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8pPr>
            <a:lvl9pPr marL="4114800" lvl="8" indent="-228600" algn="l">
              <a:lnSpc>
                <a:spcPct val="75000"/>
              </a:lnSpc>
              <a:spcBef>
                <a:spcPts val="420"/>
              </a:spcBef>
              <a:spcAft>
                <a:spcPts val="0"/>
              </a:spcAft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3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100000">
              <a:schemeClr val="dk2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/>
          <p:nvPr/>
        </p:nvSpPr>
        <p:spPr>
          <a:xfrm>
            <a:off x="1600200" y="-2209800"/>
            <a:ext cx="9144000" cy="9067800"/>
          </a:xfrm>
          <a:prstGeom prst="diamond">
            <a:avLst/>
          </a:prstGeom>
          <a:gradFill>
            <a:gsLst>
              <a:gs pos="0">
                <a:schemeClr val="dk2"/>
              </a:gs>
              <a:gs pos="100000">
                <a:schemeClr val="accen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3"/>
          <p:cNvSpPr txBox="1"/>
          <p:nvPr/>
        </p:nvSpPr>
        <p:spPr>
          <a:xfrm>
            <a:off x="0" y="0"/>
            <a:ext cx="381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3"/>
          <p:cNvSpPr txBox="1"/>
          <p:nvPr/>
        </p:nvSpPr>
        <p:spPr>
          <a:xfrm>
            <a:off x="0" y="0"/>
            <a:ext cx="381000" cy="2286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endParaRPr sz="30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191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Char char="•"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93700" algn="l" rtl="0">
              <a:lnSpc>
                <a:spcPct val="100000"/>
              </a:lnSpc>
              <a:spcBef>
                <a:spcPts val="104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–"/>
              <a:defRPr sz="2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95000"/>
              </a:lnSpc>
              <a:spcBef>
                <a:spcPts val="84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75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75000"/>
              </a:lnSpc>
              <a:spcBef>
                <a:spcPts val="54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dt" idx="10"/>
          </p:nvPr>
        </p:nvSpPr>
        <p:spPr>
          <a:xfrm>
            <a:off x="6629400" y="6096000"/>
            <a:ext cx="22860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ftr" idx="11"/>
          </p:nvPr>
        </p:nvSpPr>
        <p:spPr>
          <a:xfrm>
            <a:off x="2286000" y="6096000"/>
            <a:ext cx="4343400" cy="534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3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6629400" y="6400800"/>
            <a:ext cx="2286000" cy="2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"/>
          <p:cNvSpPr txBox="1">
            <a:spLocks noGrp="1"/>
          </p:cNvSpPr>
          <p:nvPr>
            <p:ph type="title"/>
          </p:nvPr>
        </p:nvSpPr>
        <p:spPr>
          <a:xfrm>
            <a:off x="609600" y="609600"/>
            <a:ext cx="7848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Font typeface="Arial"/>
              <a:buNone/>
            </a:pPr>
            <a:r>
              <a:rPr lang="en-US" sz="4200" b="0" i="0" u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HTML Acknowledgement Email</a:t>
            </a:r>
            <a:endParaRPr/>
          </a:p>
        </p:txBody>
      </p:sp>
      <p:sp>
        <p:nvSpPr>
          <p:cNvPr id="80" name="Google Shape;80;p1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None/>
            </a:pPr>
            <a:endParaRPr sz="30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3000"/>
              <a:buFont typeface="Arial"/>
              <a:buNone/>
            </a:pPr>
            <a:endParaRPr sz="30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3000"/>
              <a:buFont typeface="Arial"/>
              <a:buNone/>
            </a:pPr>
            <a:endParaRPr sz="3000" b="0" i="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3000"/>
              <a:buFont typeface="Arial"/>
              <a:buNone/>
            </a:pPr>
            <a:r>
              <a:rPr lang="en-US"/>
              <a:t>Edward Kwang</a:t>
            </a:r>
            <a:endParaRPr/>
          </a:p>
          <a:p>
            <a:pPr marL="342900" lvl="0" indent="-3429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3000"/>
              <a:buFont typeface="Arial"/>
              <a:buNone/>
            </a:pPr>
            <a:r>
              <a:rPr lang="en-US"/>
              <a:t>President</a:t>
            </a:r>
            <a:endParaRPr/>
          </a:p>
        </p:txBody>
      </p:sp>
      <p:sp>
        <p:nvSpPr>
          <p:cNvPr id="81" name="Google Shape;81;p1"/>
          <p:cNvSpPr txBox="1"/>
          <p:nvPr/>
        </p:nvSpPr>
        <p:spPr>
          <a:xfrm>
            <a:off x="914400" y="5678224"/>
            <a:ext cx="2070600" cy="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endParaRPr sz="26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3"/>
          <p:cNvSpPr txBox="1">
            <a:spLocks noGrp="1"/>
          </p:cNvSpPr>
          <p:nvPr>
            <p:ph type="title"/>
          </p:nvPr>
        </p:nvSpPr>
        <p:spPr>
          <a:xfrm>
            <a:off x="870012" y="94695"/>
            <a:ext cx="7543800" cy="846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Shipment Acknowledgement</a:t>
            </a:r>
            <a:endParaRPr/>
          </a:p>
        </p:txBody>
      </p:sp>
      <p:pic>
        <p:nvPicPr>
          <p:cNvPr id="137" name="Google Shape;137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55284" y="834955"/>
            <a:ext cx="5833431" cy="60230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4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Shipment Ack. Options</a:t>
            </a:r>
            <a:endParaRPr/>
          </a:p>
        </p:txBody>
      </p:sp>
      <p:sp>
        <p:nvSpPr>
          <p:cNvPr id="143" name="Google Shape;143;p24"/>
          <p:cNvSpPr txBox="1">
            <a:spLocks noGrp="1"/>
          </p:cNvSpPr>
          <p:nvPr>
            <p:ph type="body" idx="1"/>
          </p:nvPr>
        </p:nvSpPr>
        <p:spPr>
          <a:xfrm>
            <a:off x="914400" y="2114550"/>
            <a:ext cx="7543800" cy="396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Batch Only (Ideal for Defer Processing)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Source of Data 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Orders (Before Posting)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Invoice History (After Posting)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Format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HTML (V8.6 only)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Text (Since V7)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5"/>
          <p:cNvSpPr txBox="1">
            <a:spLocks noGrp="1"/>
          </p:cNvSpPr>
          <p:nvPr>
            <p:ph type="title"/>
          </p:nvPr>
        </p:nvSpPr>
        <p:spPr>
          <a:xfrm>
            <a:off x="914400" y="298882"/>
            <a:ext cx="7543800" cy="6599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Setup of HTML Emails</a:t>
            </a:r>
            <a:endParaRPr/>
          </a:p>
        </p:txBody>
      </p:sp>
      <p:pic>
        <p:nvPicPr>
          <p:cNvPr id="149" name="Google Shape;149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5800" y="1113799"/>
            <a:ext cx="8078680" cy="56282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6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Demo</a:t>
            </a:r>
            <a:endParaRPr sz="4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6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endParaRPr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27"/>
          <p:cNvSpPr txBox="1">
            <a:spLocks noGrp="1"/>
          </p:cNvSpPr>
          <p:nvPr>
            <p:ph type="title"/>
          </p:nvPr>
        </p:nvSpPr>
        <p:spPr>
          <a:xfrm>
            <a:off x="443883" y="334392"/>
            <a:ext cx="8014317" cy="7753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HTML Emails vs PDF PostOffice</a:t>
            </a:r>
            <a:endParaRPr/>
          </a:p>
        </p:txBody>
      </p:sp>
      <p:sp>
        <p:nvSpPr>
          <p:cNvPr id="161" name="Google Shape;161;p27"/>
          <p:cNvSpPr txBox="1">
            <a:spLocks noGrp="1"/>
          </p:cNvSpPr>
          <p:nvPr>
            <p:ph type="body" idx="1"/>
          </p:nvPr>
        </p:nvSpPr>
        <p:spPr>
          <a:xfrm>
            <a:off x="914400" y="1344967"/>
            <a:ext cx="7543800" cy="50380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HTML Emails (Elliott 8.6)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Credit Card Receipts Are User Definable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The Rest are Hard Coded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PDF PostOffice (Elliott 8.2)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Layouts Are User Definable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What Are the Benefits of Using HTML Emails over PDF PostOffice?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Order Acknowledgement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Quote Acknowledgement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8"/>
          <p:cNvSpPr txBox="1">
            <a:spLocks noGrp="1"/>
          </p:cNvSpPr>
          <p:nvPr>
            <p:ph type="title"/>
          </p:nvPr>
        </p:nvSpPr>
        <p:spPr>
          <a:xfrm>
            <a:off x="961692" y="305577"/>
            <a:ext cx="7543800" cy="7526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Example of an Email Attack</a:t>
            </a:r>
            <a:endParaRPr sz="4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8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524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Arial"/>
              <a:buNone/>
            </a:pPr>
            <a:endParaRPr sz="3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8" name="Google Shape;168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1955" y="983671"/>
            <a:ext cx="7794359" cy="59036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Examples of HTML Emails</a:t>
            </a:r>
            <a:endParaRPr sz="4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2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Credit Card Receipts (New)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Order Acknowledgement (also PDF)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Quote Acknowledgement (also PDF)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Sales Desk Desk Quote Ack (also PDF)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Shipment Acknowledgement (also text)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6"/>
          <p:cNvSpPr txBox="1">
            <a:spLocks noGrp="1"/>
          </p:cNvSpPr>
          <p:nvPr>
            <p:ph type="title"/>
          </p:nvPr>
        </p:nvSpPr>
        <p:spPr>
          <a:xfrm>
            <a:off x="958789" y="183471"/>
            <a:ext cx="7543800" cy="793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Who Receives The Email?</a:t>
            </a:r>
            <a:endParaRPr/>
          </a:p>
        </p:txBody>
      </p:sp>
      <p:pic>
        <p:nvPicPr>
          <p:cNvPr id="93" name="Google Shape;93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29802" y="854152"/>
            <a:ext cx="6038850" cy="45815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16737" y="1943702"/>
            <a:ext cx="6310526" cy="473082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990850" y="2143125"/>
            <a:ext cx="6153150" cy="4714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7"/>
          <p:cNvSpPr txBox="1">
            <a:spLocks noGrp="1"/>
          </p:cNvSpPr>
          <p:nvPr>
            <p:ph type="title"/>
          </p:nvPr>
        </p:nvSpPr>
        <p:spPr>
          <a:xfrm>
            <a:off x="676275" y="609600"/>
            <a:ext cx="8077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Recipients Based on eContacts</a:t>
            </a:r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Sources of eContacts Same as PDF PostOffice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Orders – Default “Yes”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Customer – Default “No”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Ship-To – Default “No”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Salesman – Default “No”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8"/>
          <p:cNvSpPr txBox="1">
            <a:spLocks noGrp="1"/>
          </p:cNvSpPr>
          <p:nvPr>
            <p:ph type="title"/>
          </p:nvPr>
        </p:nvSpPr>
        <p:spPr>
          <a:xfrm>
            <a:off x="895350" y="180975"/>
            <a:ext cx="75438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Interactive Credit Card Receipt</a:t>
            </a:r>
            <a:endParaRPr/>
          </a:p>
        </p:txBody>
      </p:sp>
      <p:pic>
        <p:nvPicPr>
          <p:cNvPr id="107" name="Google Shape;107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1017" y="942975"/>
            <a:ext cx="4689333" cy="58349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>
            <a:spLocks noGrp="1"/>
          </p:cNvSpPr>
          <p:nvPr>
            <p:ph type="title"/>
          </p:nvPr>
        </p:nvSpPr>
        <p:spPr>
          <a:xfrm>
            <a:off x="1012055" y="156839"/>
            <a:ext cx="7448365" cy="616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Order Acknowledgement</a:t>
            </a:r>
            <a:endParaRPr/>
          </a:p>
        </p:txBody>
      </p:sp>
      <p:pic>
        <p:nvPicPr>
          <p:cNvPr id="113" name="Google Shape;113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47449" y="913528"/>
            <a:ext cx="5947145" cy="58764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0"/>
          <p:cNvSpPr txBox="1">
            <a:spLocks noGrp="1"/>
          </p:cNvSpPr>
          <p:nvPr>
            <p:ph type="title"/>
          </p:nvPr>
        </p:nvSpPr>
        <p:spPr>
          <a:xfrm>
            <a:off x="914400" y="609600"/>
            <a:ext cx="75438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Sending Order Ack. Options</a:t>
            </a:r>
            <a:endParaRPr/>
          </a:p>
        </p:txBody>
      </p:sp>
      <p:sp>
        <p:nvSpPr>
          <p:cNvPr id="119" name="Google Shape;119;p20"/>
          <p:cNvSpPr txBox="1">
            <a:spLocks noGrp="1"/>
          </p:cNvSpPr>
          <p:nvPr>
            <p:ph type="body" idx="1"/>
          </p:nvPr>
        </p:nvSpPr>
        <p:spPr>
          <a:xfrm>
            <a:off x="914400" y="2286000"/>
            <a:ext cx="7543800" cy="365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Interactive or Batch</a:t>
            </a:r>
            <a:endParaRPr/>
          </a:p>
          <a:p>
            <a:pPr marL="457200" lvl="0" indent="-342900" algn="l" rtl="0">
              <a:lnSpc>
                <a:spcPct val="100000"/>
              </a:lnSpc>
              <a:spcBef>
                <a:spcPts val="1080"/>
              </a:spcBef>
              <a:spcAft>
                <a:spcPts val="0"/>
              </a:spcAft>
              <a:buSzPts val="1800"/>
              <a:buChar char="•"/>
            </a:pPr>
            <a:r>
              <a:rPr lang="en-US"/>
              <a:t>Format: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HTML (V8.6 Only)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PDF (Laser Form Format)</a:t>
            </a:r>
            <a:endParaRPr/>
          </a:p>
          <a:p>
            <a:pPr marL="914400" lvl="1" indent="-342900" algn="l" rtl="0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SzPts val="1800"/>
              <a:buChar char="–"/>
            </a:pPr>
            <a:r>
              <a:rPr lang="en-US"/>
              <a:t>Text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1"/>
          <p:cNvSpPr txBox="1">
            <a:spLocks noGrp="1"/>
          </p:cNvSpPr>
          <p:nvPr>
            <p:ph type="title"/>
          </p:nvPr>
        </p:nvSpPr>
        <p:spPr>
          <a:xfrm>
            <a:off x="905523" y="201227"/>
            <a:ext cx="7543800" cy="6599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Quote Acknowledgement</a:t>
            </a:r>
            <a:endParaRPr/>
          </a:p>
        </p:txBody>
      </p:sp>
      <p:pic>
        <p:nvPicPr>
          <p:cNvPr id="125" name="Google Shape;125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1434" y="984433"/>
            <a:ext cx="5120904" cy="58048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2"/>
          <p:cNvSpPr txBox="1">
            <a:spLocks noGrp="1"/>
          </p:cNvSpPr>
          <p:nvPr>
            <p:ph type="title"/>
          </p:nvPr>
        </p:nvSpPr>
        <p:spPr>
          <a:xfrm>
            <a:off x="878889" y="147065"/>
            <a:ext cx="7543800" cy="775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SD Quote Acknowledgement</a:t>
            </a:r>
            <a:endParaRPr/>
          </a:p>
        </p:txBody>
      </p:sp>
      <p:pic>
        <p:nvPicPr>
          <p:cNvPr id="131" name="Google Shape;131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789128" y="852257"/>
            <a:ext cx="5565744" cy="58586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troducing A Speaker">
  <a:themeElements>
    <a:clrScheme name="Introducing A Speaker 1">
      <a:dk1>
        <a:srgbClr val="F1B60F"/>
      </a:dk1>
      <a:lt1>
        <a:srgbClr val="FFFFFF"/>
      </a:lt1>
      <a:dk2>
        <a:srgbClr val="115606"/>
      </a:dk2>
      <a:lt2>
        <a:srgbClr val="F1B60F"/>
      </a:lt2>
      <a:accent1>
        <a:srgbClr val="CC9900"/>
      </a:accent1>
      <a:accent2>
        <a:srgbClr val="000000"/>
      </a:accent2>
      <a:accent3>
        <a:srgbClr val="AAB4AA"/>
      </a:accent3>
      <a:accent4>
        <a:srgbClr val="DADADA"/>
      </a:accent4>
      <a:accent5>
        <a:srgbClr val="E2CAAA"/>
      </a:accent5>
      <a:accent6>
        <a:srgbClr val="000000"/>
      </a:accent6>
      <a:hlink>
        <a:srgbClr val="FF6600"/>
      </a:hlink>
      <a:folHlink>
        <a:srgbClr val="DC59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236</Words>
  <Application>Microsoft Office PowerPoint</Application>
  <PresentationFormat>On-screen Show (4:3)</PresentationFormat>
  <Paragraphs>53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Tahoma</vt:lpstr>
      <vt:lpstr>Introducing A Speaker</vt:lpstr>
      <vt:lpstr>HTML Acknowledgement Email</vt:lpstr>
      <vt:lpstr>Examples of HTML Emails</vt:lpstr>
      <vt:lpstr>Who Receives The Email?</vt:lpstr>
      <vt:lpstr>Recipients Based on eContacts</vt:lpstr>
      <vt:lpstr>Interactive Credit Card Receipt</vt:lpstr>
      <vt:lpstr>Order Acknowledgement</vt:lpstr>
      <vt:lpstr>Sending Order Ack. Options</vt:lpstr>
      <vt:lpstr>Quote Acknowledgement</vt:lpstr>
      <vt:lpstr>SD Quote Acknowledgement</vt:lpstr>
      <vt:lpstr>Shipment Acknowledgement</vt:lpstr>
      <vt:lpstr>Shipment Ack. Options</vt:lpstr>
      <vt:lpstr>Setup of HTML Emails</vt:lpstr>
      <vt:lpstr>Demo</vt:lpstr>
      <vt:lpstr>HTML Emails vs PDF PostOffice</vt:lpstr>
      <vt:lpstr>Example of an Email Attack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HTML Acknowledgement Email</dc:title>
  <dc:creator>Edward M. Kwang</dc:creator>
  <cp:lastModifiedBy>Edwar M. Kwang</cp:lastModifiedBy>
  <cp:revision>1</cp:revision>
  <cp:lastPrinted>2023-10-10T17:34:36Z</cp:lastPrinted>
  <dcterms:created xsi:type="dcterms:W3CDTF">2000-10-19T07:07:27Z</dcterms:created>
  <dcterms:modified xsi:type="dcterms:W3CDTF">2023-10-10T17:35:49Z</dcterms:modified>
</cp:coreProperties>
</file>