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embeddedFontLst>
    <p:embeddedFont>
      <p:font typeface="Tahoma" panose="020B0604030504040204" pitchFamily="3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000000"/>
          </p15:clr>
        </p15:guide>
        <p15:guide id="2" pos="2208" userDrawn="1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hQE/LrFHEU7jrTt63h/f47i/HZ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3972560" y="0"/>
            <a:ext cx="3037840" cy="46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420"/>
            <a:ext cx="3037840" cy="46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2560" y="8831420"/>
            <a:ext cx="3037840" cy="46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latin typeface="Tahoma"/>
                <a:ea typeface="Tahoma"/>
                <a:cs typeface="Tahoma"/>
                <a:sym typeface="Tahoma"/>
              </a:rPr>
              <a:pPr algn="r">
                <a:buSzPts val="1200"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4" name="Google Shape;13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40" name="Google Shape;14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46" name="Google Shape;14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52" name="Google Shape;15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58" name="Google Shape;15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289522" indent="-289522">
              <a:buFont typeface="Arial"/>
              <a:buChar char="•"/>
            </a:pPr>
            <a:r>
              <a:rPr lang="en-US"/>
              <a:t>People may be afraid of open PDF files with email attachment</a:t>
            </a:r>
            <a:endParaRPr/>
          </a:p>
          <a:p>
            <a:pPr marL="289522" indent="-289522">
              <a:buFont typeface="Arial"/>
              <a:buChar char="•"/>
            </a:pPr>
            <a:r>
              <a:rPr lang="en-US"/>
              <a:t>PDF may not go through email server</a:t>
            </a:r>
            <a:endParaRPr/>
          </a:p>
        </p:txBody>
      </p:sp>
      <p:sp>
        <p:nvSpPr>
          <p:cNvPr id="164" name="Google Shape;16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r>
              <a:rPr lang="en-US"/>
              <a:t>Clarify the two Quote Acknowledgements</a:t>
            </a: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0" name="Google Shape;9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8" name="Google Shape;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4" name="Google Shape;1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0" name="Google Shape;1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6" name="Google Shape;11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22" name="Google Shape;12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:notes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60" cy="4183220"/>
          </a:xfrm>
          <a:prstGeom prst="rect">
            <a:avLst/>
          </a:prstGeom>
        </p:spPr>
        <p:txBody>
          <a:bodyPr spcFirstLastPara="1" wrap="square" lIns="92632" tIns="46303" rIns="92632" bIns="4630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28" name="Google Shape;12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 rot="5400000">
            <a:off x="2857500" y="342900"/>
            <a:ext cx="365760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95000"/>
              </a:lnSpc>
              <a:spcBef>
                <a:spcPts val="35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95000"/>
              </a:lnSpc>
              <a:spcBef>
                <a:spcPts val="84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95000"/>
              </a:lnSpc>
              <a:spcBef>
                <a:spcPts val="35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75000"/>
              </a:lnSpc>
              <a:spcBef>
                <a:spcPts val="27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36957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95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2"/>
          </p:nvPr>
        </p:nvSpPr>
        <p:spPr>
          <a:xfrm>
            <a:off x="4762500" y="2286000"/>
            <a:ext cx="36957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95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95000"/>
              </a:lnSpc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75000"/>
              </a:lnSpc>
              <a:spcBef>
                <a:spcPts val="42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75000"/>
              </a:lnSpc>
              <a:spcBef>
                <a:spcPts val="42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75000"/>
              </a:lnSpc>
              <a:spcBef>
                <a:spcPts val="42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75000"/>
              </a:lnSpc>
              <a:spcBef>
                <a:spcPts val="42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75000"/>
              </a:lnSpc>
              <a:spcBef>
                <a:spcPts val="42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75000"/>
              </a:lnSpc>
              <a:spcBef>
                <a:spcPts val="42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1600200" y="-2209800"/>
            <a:ext cx="9144000" cy="9067800"/>
          </a:xfrm>
          <a:prstGeom prst="diamond">
            <a:avLst/>
          </a:prstGeom>
          <a:gradFill>
            <a:gsLst>
              <a:gs pos="0">
                <a:schemeClr val="dk2"/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 txBox="1"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"/>
          <p:cNvSpPr txBox="1"/>
          <p:nvPr/>
        </p:nvSpPr>
        <p:spPr>
          <a:xfrm>
            <a:off x="0" y="0"/>
            <a:ext cx="381000" cy="228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5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75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2286000" y="6096000"/>
            <a:ext cx="4343400" cy="53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Arial"/>
              <a:buNone/>
            </a:pPr>
            <a:r>
              <a:rPr lang="en-US" sz="42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HTML Acknowledgement Email</a:t>
            </a:r>
            <a:endParaRPr/>
          </a:p>
        </p:txBody>
      </p:sp>
      <p:sp>
        <p:nvSpPr>
          <p:cNvPr id="80" name="Google Shape;80;p1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None/>
            </a:pPr>
            <a:endParaRPr sz="3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3000"/>
              <a:buFont typeface="Arial"/>
              <a:buNone/>
            </a:pPr>
            <a:endParaRPr sz="3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3000"/>
              <a:buFont typeface="Arial"/>
              <a:buNone/>
            </a:pPr>
            <a:endParaRPr sz="3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3000"/>
              <a:buFont typeface="Arial"/>
              <a:buNone/>
            </a:pPr>
            <a:r>
              <a:rPr lang="en-US"/>
              <a:t>Edward Kwang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3000"/>
              <a:buFont typeface="Arial"/>
              <a:buNone/>
            </a:pPr>
            <a:r>
              <a:rPr lang="en-US"/>
              <a:t>President</a:t>
            </a:r>
            <a:endParaRPr/>
          </a:p>
        </p:txBody>
      </p:sp>
      <p:sp>
        <p:nvSpPr>
          <p:cNvPr id="81" name="Google Shape;81;p1"/>
          <p:cNvSpPr txBox="1"/>
          <p:nvPr/>
        </p:nvSpPr>
        <p:spPr>
          <a:xfrm>
            <a:off x="914400" y="5678224"/>
            <a:ext cx="20706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endParaRPr sz="2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70012" y="94695"/>
            <a:ext cx="7543800" cy="846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Shipment Acknowledgement</a:t>
            </a:r>
            <a:endParaRPr/>
          </a:p>
        </p:txBody>
      </p:sp>
      <p:pic>
        <p:nvPicPr>
          <p:cNvPr id="137" name="Google Shape;13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5284" y="834955"/>
            <a:ext cx="5833431" cy="60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Shipment Ack. Options</a:t>
            </a:r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914400" y="2114550"/>
            <a:ext cx="75438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Batch Only (Ideal for Defer Processing)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Source of Data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Orders (Before Posting)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Invoice History (After Posting)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Format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HTML (V8.6 only)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Text (Since V7)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>
            <a:spLocks noGrp="1"/>
          </p:cNvSpPr>
          <p:nvPr>
            <p:ph type="title"/>
          </p:nvPr>
        </p:nvSpPr>
        <p:spPr>
          <a:xfrm>
            <a:off x="914400" y="298882"/>
            <a:ext cx="7543800" cy="659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Setup of HTML Emails</a:t>
            </a:r>
            <a:endParaRPr/>
          </a:p>
        </p:txBody>
      </p:sp>
      <p:pic>
        <p:nvPicPr>
          <p:cNvPr id="149" name="Google Shape;149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113799"/>
            <a:ext cx="8078680" cy="5628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Demo</a:t>
            </a:r>
            <a:endParaRPr sz="4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6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>
            <a:spLocks noGrp="1"/>
          </p:cNvSpPr>
          <p:nvPr>
            <p:ph type="title"/>
          </p:nvPr>
        </p:nvSpPr>
        <p:spPr>
          <a:xfrm>
            <a:off x="443883" y="334392"/>
            <a:ext cx="8014317" cy="775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HTML Emails vs PDF PostOffice</a:t>
            </a:r>
            <a:endParaRPr/>
          </a:p>
        </p:txBody>
      </p:sp>
      <p:sp>
        <p:nvSpPr>
          <p:cNvPr id="161" name="Google Shape;161;p27"/>
          <p:cNvSpPr txBox="1">
            <a:spLocks noGrp="1"/>
          </p:cNvSpPr>
          <p:nvPr>
            <p:ph type="body" idx="1"/>
          </p:nvPr>
        </p:nvSpPr>
        <p:spPr>
          <a:xfrm>
            <a:off x="914400" y="1344967"/>
            <a:ext cx="7543800" cy="5038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HTML Emails (Elliott 8.6)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Credit Card Receipts Are User Definable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The Rest are Hard Coded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PDF PostOffice (Elliott 8.2)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Layouts Are User Definable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Are the Benefits of Using HTML Emails over PDF PostOffice?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Order Acknowledgement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Quote Acknowledgement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>
            <a:spLocks noGrp="1"/>
          </p:cNvSpPr>
          <p:nvPr>
            <p:ph type="title"/>
          </p:nvPr>
        </p:nvSpPr>
        <p:spPr>
          <a:xfrm>
            <a:off x="961692" y="305577"/>
            <a:ext cx="7543800" cy="75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 of an Email Attack</a:t>
            </a:r>
            <a:endParaRPr sz="4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8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1955" y="983671"/>
            <a:ext cx="7794359" cy="5903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Examples of HTML Emails</a:t>
            </a:r>
            <a:endParaRPr sz="4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Credit Card Receipts (New)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Order Acknowledgement (also PDF)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Quote Acknowledgement (also PDF)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Sales Desk Desk Quote Ack (also PDF)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Shipment Acknowledgement (also text)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958789" y="183471"/>
            <a:ext cx="7543800" cy="7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Who Receives The Email?</a:t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802" y="854152"/>
            <a:ext cx="6038850" cy="458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16737" y="1943702"/>
            <a:ext cx="6310526" cy="4730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90850" y="2143125"/>
            <a:ext cx="6153150" cy="471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676275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Recipients Based on eContacts</a:t>
            </a:r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Sources of eContacts Same as PDF PostOffice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Orders – Default “Yes”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Customer – Default “No”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Ship-To – Default “No”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Salesman – Default “No”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895350" y="180975"/>
            <a:ext cx="7543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Interactive Credit Card Receipt</a:t>
            </a:r>
            <a:endParaRPr/>
          </a:p>
        </p:txBody>
      </p:sp>
      <p:pic>
        <p:nvPicPr>
          <p:cNvPr id="107" name="Google Shape;10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1017" y="942975"/>
            <a:ext cx="4689333" cy="5834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1012055" y="156839"/>
            <a:ext cx="7448365" cy="616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Order Acknowledgement</a:t>
            </a:r>
            <a:endParaRPr/>
          </a:p>
        </p:txBody>
      </p:sp>
      <p:pic>
        <p:nvPicPr>
          <p:cNvPr id="113" name="Google Shape;11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7449" y="913528"/>
            <a:ext cx="5947145" cy="5876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Sending Order Ack. Options</a:t>
            </a:r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Interactive or Batch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Format: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HTML (V8.6 Only)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PDF (Laser Form Format)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Text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905523" y="201227"/>
            <a:ext cx="7543800" cy="659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Quote Acknowledgement</a:t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1434" y="984433"/>
            <a:ext cx="5120904" cy="5804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878889" y="147065"/>
            <a:ext cx="7543800" cy="775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SD Quote Acknowledgement</a:t>
            </a:r>
            <a:endParaRPr/>
          </a:p>
        </p:txBody>
      </p:sp>
      <p:pic>
        <p:nvPicPr>
          <p:cNvPr id="131" name="Google Shape;13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9128" y="852257"/>
            <a:ext cx="5565744" cy="5858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troducing A Speaker">
  <a:themeElements>
    <a:clrScheme name="Introducing A Speaker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On-screen Show (4:3)</PresentationFormat>
  <Paragraphs>53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Tahoma</vt:lpstr>
      <vt:lpstr>Introducing A Speaker</vt:lpstr>
      <vt:lpstr>HTML Acknowledgement Email</vt:lpstr>
      <vt:lpstr>Examples of HTML Emails</vt:lpstr>
      <vt:lpstr>Who Receives The Email?</vt:lpstr>
      <vt:lpstr>Recipients Based on eContacts</vt:lpstr>
      <vt:lpstr>Interactive Credit Card Receipt</vt:lpstr>
      <vt:lpstr>Order Acknowledgement</vt:lpstr>
      <vt:lpstr>Sending Order Ack. Options</vt:lpstr>
      <vt:lpstr>Quote Acknowledgement</vt:lpstr>
      <vt:lpstr>SD Quote Acknowledgement</vt:lpstr>
      <vt:lpstr>Shipment Acknowledgement</vt:lpstr>
      <vt:lpstr>Shipment Ack. Options</vt:lpstr>
      <vt:lpstr>Setup of HTML Emails</vt:lpstr>
      <vt:lpstr>Demo</vt:lpstr>
      <vt:lpstr>HTML Emails vs PDF PostOffice</vt:lpstr>
      <vt:lpstr>Example of an Email Attack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Acknowledgement Email</dc:title>
  <dc:creator>Edward M. Kwang</dc:creator>
  <cp:lastModifiedBy>Edwar M. Kwang</cp:lastModifiedBy>
  <cp:revision>1</cp:revision>
  <cp:lastPrinted>2023-10-10T17:34:36Z</cp:lastPrinted>
  <dcterms:created xsi:type="dcterms:W3CDTF">2000-10-19T07:07:27Z</dcterms:created>
  <dcterms:modified xsi:type="dcterms:W3CDTF">2023-10-10T17:35:49Z</dcterms:modified>
</cp:coreProperties>
</file>