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7010400" cy="9296400"/>
  <p:embeddedFontLst>
    <p:embeddedFont>
      <p:font typeface="Tahom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33" roundtripDataSignature="AMtx7mjUHGYZvpPbra2jHNMNVKOxtfOw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972560" y="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42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2560" y="883142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9e296315d_0_6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g289e296315d_0_6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89e296315d_0_6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9e296315d_1_6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g289e296315d_1_6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89e296315d_1_6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9e296315d_1_89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289e296315d_1_89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9e296315d_1_27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" name="Google Shape;166;g289e296315d_1_27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89e296315d_1_27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9e296315d_0_73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9e296315d_0_73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9e296315d_0_73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9e296315d_0_48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289e296315d_0_48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89e296315d_0_48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9e296315d_1_33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g289e296315d_1_33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89e296315d_1_33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9e296315d_1_4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g289e296315d_1_4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89e296315d_1_4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9e296315d_1_8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g289e296315d_1_8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89e296315d_1_8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9e296315d_1_5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8" name="Google Shape;208;g289e296315d_1_5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89e296315d_1_5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9e296315d_0_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g289e296315d_0_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289e296315d_0_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9e296315d_1_2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g289e296315d_1_2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89e296315d_1_2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9e296315d_1_58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g289e296315d_1_58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89e296315d_1_58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9e296315d_1_7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9" name="Google Shape;229;g289e296315d_1_7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89e296315d_1_7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9e296315d_1_77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g289e296315d_1_77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89e296315d_1_77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9e296315d_1_1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g289e296315d_1_1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89e296315d_1_1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9e296315d_1_83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g289e296315d_1_83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89e296315d_1_83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9e296315d_0_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g289e296315d_0_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289e296315d_0_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9e296315d_0_1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" name="Google Shape;103;g289e296315d_0_1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289e296315d_0_1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9e296315d_0_2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289e296315d_0_2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89e296315d_0_2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9e296315d_0_28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g289e296315d_0_28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89e296315d_0_28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9e296315d_0_3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g289e296315d_0_3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89e296315d_0_3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9e296315d_0_53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g289e296315d_0_53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89e296315d_0_53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9e296315d_0_6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g289e296315d_0_6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89e296315d_0_6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Arial"/>
              <a:buNone/>
            </a:pPr>
            <a:r>
              <a:rPr b="0" i="0" lang="en-US" sz="4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 Credit Card Feature &amp; HTML Receipts</a:t>
            </a:r>
            <a:endParaRPr/>
          </a:p>
        </p:txBody>
      </p:sp>
      <p:sp>
        <p:nvSpPr>
          <p:cNvPr id="86" name="Google Shape;86;p1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Jim Graves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9e296315d_0_66"/>
          <p:cNvSpPr txBox="1"/>
          <p:nvPr>
            <p:ph type="title"/>
          </p:nvPr>
        </p:nvSpPr>
        <p:spPr>
          <a:xfrm>
            <a:off x="914400" y="273875"/>
            <a:ext cx="75438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Set Global Settings Options</a:t>
            </a:r>
            <a:endParaRPr/>
          </a:p>
        </p:txBody>
      </p:sp>
      <p:pic>
        <p:nvPicPr>
          <p:cNvPr id="150" name="Google Shape;150;g289e296315d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225" y="1285900"/>
            <a:ext cx="7295556" cy="5266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9e296315d_1_64"/>
          <p:cNvSpPr txBox="1"/>
          <p:nvPr>
            <p:ph type="title"/>
          </p:nvPr>
        </p:nvSpPr>
        <p:spPr>
          <a:xfrm>
            <a:off x="1026325" y="289875"/>
            <a:ext cx="78459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Elliott PostOffice Settings</a:t>
            </a:r>
            <a:endParaRPr/>
          </a:p>
        </p:txBody>
      </p:sp>
      <p:pic>
        <p:nvPicPr>
          <p:cNvPr id="157" name="Google Shape;157;g289e296315d_1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800" y="1179375"/>
            <a:ext cx="7818612" cy="519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9e296315d_1_89"/>
          <p:cNvSpPr txBox="1"/>
          <p:nvPr>
            <p:ph type="title"/>
          </p:nvPr>
        </p:nvSpPr>
        <p:spPr>
          <a:xfrm>
            <a:off x="676275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Recipients Based on eContacts</a:t>
            </a:r>
            <a:endParaRPr/>
          </a:p>
        </p:txBody>
      </p:sp>
      <p:sp>
        <p:nvSpPr>
          <p:cNvPr id="163" name="Google Shape;163;g289e296315d_1_89"/>
          <p:cNvSpPr txBox="1"/>
          <p:nvPr>
            <p:ph idx="1" type="body"/>
          </p:nvPr>
        </p:nvSpPr>
        <p:spPr>
          <a:xfrm>
            <a:off x="942975" y="1752600"/>
            <a:ext cx="7543800" cy="4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following eContacts will receive all documents by default: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Orders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following eContacts will not receive documents by default – they must specifically request them: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Customer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Ship-To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Salesman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9e296315d_1_27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Specify Eligible eContacts</a:t>
            </a:r>
            <a:endParaRPr/>
          </a:p>
        </p:txBody>
      </p:sp>
      <p:sp>
        <p:nvSpPr>
          <p:cNvPr id="170" name="Google Shape;170;g289e296315d_1_27"/>
          <p:cNvSpPr txBox="1"/>
          <p:nvPr>
            <p:ph idx="1" type="body"/>
          </p:nvPr>
        </p:nvSpPr>
        <p:spPr>
          <a:xfrm>
            <a:off x="914400" y="1752600"/>
            <a:ext cx="7543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Typically start with the Customer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Bring up the Customer’s eContacts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 or Edit an eContact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 </a:t>
            </a:r>
            <a:r>
              <a:rPr i="1" lang="en-US"/>
              <a:t>Web</a:t>
            </a:r>
            <a:r>
              <a:rPr lang="en-US"/>
              <a:t> tab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Click on </a:t>
            </a:r>
            <a:r>
              <a:rPr i="1" lang="en-US"/>
              <a:t>Accept HTML content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Push </a:t>
            </a:r>
            <a:r>
              <a:rPr i="1" lang="en-US"/>
              <a:t>Email Docs…</a:t>
            </a:r>
            <a:r>
              <a:rPr lang="en-US"/>
              <a:t> button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Check </a:t>
            </a:r>
            <a:r>
              <a:rPr i="1" lang="en-US"/>
              <a:t>Yes</a:t>
            </a:r>
            <a:r>
              <a:rPr lang="en-US"/>
              <a:t> for </a:t>
            </a:r>
            <a:r>
              <a:rPr i="1" lang="en-US"/>
              <a:t>Credit Card Receipt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9e296315d_0_73"/>
          <p:cNvSpPr txBox="1"/>
          <p:nvPr>
            <p:ph type="title"/>
          </p:nvPr>
        </p:nvSpPr>
        <p:spPr>
          <a:xfrm>
            <a:off x="992025" y="237025"/>
            <a:ext cx="75438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Specify Eligible eContacts</a:t>
            </a:r>
            <a:endParaRPr/>
          </a:p>
        </p:txBody>
      </p:sp>
      <p:pic>
        <p:nvPicPr>
          <p:cNvPr id="177" name="Google Shape;177;g289e296315d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145850"/>
            <a:ext cx="7400545" cy="555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9e296315d_0_48"/>
          <p:cNvSpPr txBox="1"/>
          <p:nvPr>
            <p:ph type="title"/>
          </p:nvPr>
        </p:nvSpPr>
        <p:spPr>
          <a:xfrm>
            <a:off x="960950" y="330175"/>
            <a:ext cx="75438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Specify Credit Card Receipt</a:t>
            </a:r>
            <a:endParaRPr/>
          </a:p>
        </p:txBody>
      </p:sp>
      <p:pic>
        <p:nvPicPr>
          <p:cNvPr id="184" name="Google Shape;184;g289e296315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500" y="1071563"/>
            <a:ext cx="7105231" cy="54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9e296315d_1_33"/>
          <p:cNvSpPr txBox="1"/>
          <p:nvPr>
            <p:ph type="title"/>
          </p:nvPr>
        </p:nvSpPr>
        <p:spPr>
          <a:xfrm>
            <a:off x="831275" y="481700"/>
            <a:ext cx="79785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100"/>
              <a:t>Notice eContact Gets CC Receipt</a:t>
            </a:r>
            <a:endParaRPr sz="4100"/>
          </a:p>
        </p:txBody>
      </p:sp>
      <p:pic>
        <p:nvPicPr>
          <p:cNvPr id="191" name="Google Shape;191;g289e296315d_1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738" y="1463175"/>
            <a:ext cx="8111573" cy="474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9e296315d_1_46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Enforcing Destinations</a:t>
            </a:r>
            <a:endParaRPr/>
          </a:p>
        </p:txBody>
      </p:sp>
      <p:sp>
        <p:nvSpPr>
          <p:cNvPr id="198" name="Google Shape;198;g289e296315d_1_46"/>
          <p:cNvSpPr txBox="1"/>
          <p:nvPr>
            <p:ph idx="1" type="body"/>
          </p:nvPr>
        </p:nvSpPr>
        <p:spPr>
          <a:xfrm>
            <a:off x="914400" y="1630575"/>
            <a:ext cx="7543800" cy="4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SUPERVISOR or designated Supervisor users can create enforcements for  PostOffice documents.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ensures that all others must use </a:t>
            </a:r>
            <a:r>
              <a:rPr lang="en-US" u="sng"/>
              <a:t>all</a:t>
            </a:r>
            <a:r>
              <a:rPr lang="en-US"/>
              <a:t> the settings the Supervisor has set.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Supervisor can enforce Email settings (to make sure the email is always sent the same way) and Disk settings (to enforce auditing).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9e296315d_1_8"/>
          <p:cNvSpPr txBox="1"/>
          <p:nvPr>
            <p:ph type="title"/>
          </p:nvPr>
        </p:nvSpPr>
        <p:spPr>
          <a:xfrm>
            <a:off x="1224900" y="221500"/>
            <a:ext cx="7543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Enforcing Destinations</a:t>
            </a:r>
            <a:endParaRPr/>
          </a:p>
        </p:txBody>
      </p:sp>
      <p:pic>
        <p:nvPicPr>
          <p:cNvPr id="205" name="Google Shape;205;g289e296315d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6675" y="1024650"/>
            <a:ext cx="5932085" cy="552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9e296315d_1_5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Modifying HTML Content</a:t>
            </a:r>
            <a:endParaRPr/>
          </a:p>
        </p:txBody>
      </p:sp>
      <p:sp>
        <p:nvSpPr>
          <p:cNvPr id="212" name="Google Shape;212;g289e296315d_1_5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Must log in as SUPERVISOR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 is very detailed work and requires much knowledge of HTML.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export the “text” to an HTML editor, change it, and then copy it back.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insert variables, like the Card Holder name, by right-clicking.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9e296315d_0_0"/>
          <p:cNvSpPr txBox="1"/>
          <p:nvPr>
            <p:ph type="title"/>
          </p:nvPr>
        </p:nvSpPr>
        <p:spPr>
          <a:xfrm>
            <a:off x="914400" y="609600"/>
            <a:ext cx="7543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Quick Survey</a:t>
            </a:r>
            <a:endParaRPr/>
          </a:p>
        </p:txBody>
      </p:sp>
      <p:sp>
        <p:nvSpPr>
          <p:cNvPr id="93" name="Google Shape;93;g289e296315d_0_0"/>
          <p:cNvSpPr txBox="1"/>
          <p:nvPr>
            <p:ph idx="1" type="body"/>
          </p:nvPr>
        </p:nvSpPr>
        <p:spPr>
          <a:xfrm>
            <a:off x="914400" y="1668550"/>
            <a:ext cx="7543800" cy="4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How many of you accept credit cards for payments?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302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How many of you currently use our Elliott Credit Card interface?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302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600"/>
              <a:buChar char="•"/>
            </a:pPr>
            <a:r>
              <a:rPr lang="en-US" sz="2800"/>
              <a:t>How many are sending our new HTML receipt by email?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9e296315d_1_20"/>
          <p:cNvSpPr txBox="1"/>
          <p:nvPr>
            <p:ph type="title"/>
          </p:nvPr>
        </p:nvSpPr>
        <p:spPr>
          <a:xfrm>
            <a:off x="1138175" y="305875"/>
            <a:ext cx="754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Modifying the HTML Content</a:t>
            </a:r>
            <a:endParaRPr/>
          </a:p>
        </p:txBody>
      </p:sp>
      <p:pic>
        <p:nvPicPr>
          <p:cNvPr id="219" name="Google Shape;219;g289e296315d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600" y="1150975"/>
            <a:ext cx="8670798" cy="54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9e296315d_1_58"/>
          <p:cNvSpPr txBox="1"/>
          <p:nvPr>
            <p:ph type="title"/>
          </p:nvPr>
        </p:nvSpPr>
        <p:spPr>
          <a:xfrm>
            <a:off x="719375" y="609600"/>
            <a:ext cx="831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Restoring the Default HTML</a:t>
            </a:r>
            <a:endParaRPr/>
          </a:p>
        </p:txBody>
      </p:sp>
      <p:sp>
        <p:nvSpPr>
          <p:cNvPr id="226" name="Google Shape;226;g289e296315d_1_58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If you need to restore the default HTML: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Click the </a:t>
            </a:r>
            <a:r>
              <a:rPr i="1" lang="en-US"/>
              <a:t>Clear Content</a:t>
            </a:r>
            <a:r>
              <a:rPr lang="en-US"/>
              <a:t> button.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This erases the Body of the email.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Check the </a:t>
            </a:r>
            <a:r>
              <a:rPr i="1" lang="en-US"/>
              <a:t>with PostOffice</a:t>
            </a:r>
            <a:r>
              <a:rPr lang="en-US"/>
              <a:t> box.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If it was already checked and it gets unchecked, check it again.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will restore the default HTML.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9e296315d_1_70"/>
          <p:cNvSpPr txBox="1"/>
          <p:nvPr>
            <p:ph type="title"/>
          </p:nvPr>
        </p:nvSpPr>
        <p:spPr>
          <a:xfrm>
            <a:off x="1415825" y="273900"/>
            <a:ext cx="75438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Restoring the Default HTML</a:t>
            </a:r>
            <a:endParaRPr/>
          </a:p>
        </p:txBody>
      </p:sp>
      <p:pic>
        <p:nvPicPr>
          <p:cNvPr id="233" name="Google Shape;233;g289e296315d_1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4538" y="1116300"/>
            <a:ext cx="5959649" cy="554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9e296315d_1_77"/>
          <p:cNvSpPr txBox="1"/>
          <p:nvPr>
            <p:ph type="title"/>
          </p:nvPr>
        </p:nvSpPr>
        <p:spPr>
          <a:xfrm>
            <a:off x="914400" y="609600"/>
            <a:ext cx="794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Reprinting a Credit Card Receipt</a:t>
            </a:r>
            <a:endParaRPr/>
          </a:p>
        </p:txBody>
      </p:sp>
      <p:sp>
        <p:nvSpPr>
          <p:cNvPr id="240" name="Google Shape;240;g289e296315d_1_77"/>
          <p:cNvSpPr txBox="1"/>
          <p:nvPr>
            <p:ph idx="1" type="body"/>
          </p:nvPr>
        </p:nvSpPr>
        <p:spPr>
          <a:xfrm>
            <a:off x="815275" y="2286000"/>
            <a:ext cx="7946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</a:t>
            </a:r>
            <a:r>
              <a:rPr i="1" lang="en-US"/>
              <a:t>A/R / Processing / Credit Card Trx Handle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</a:t>
            </a:r>
            <a:r>
              <a:rPr i="1" lang="en-US"/>
              <a:t>Change</a:t>
            </a:r>
            <a:r>
              <a:rPr lang="en-US"/>
              <a:t> and enter the </a:t>
            </a:r>
            <a:r>
              <a:rPr i="1" lang="en-US"/>
              <a:t>Trx ID</a:t>
            </a:r>
            <a:r>
              <a:rPr lang="en-US"/>
              <a:t> if you know it…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Otherwise, select </a:t>
            </a:r>
            <a:r>
              <a:rPr i="1" lang="en-US"/>
              <a:t>Add</a:t>
            </a:r>
            <a:r>
              <a:rPr lang="en-US"/>
              <a:t>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Enter the Customer number and press </a:t>
            </a:r>
            <a:r>
              <a:rPr i="1" lang="en-US"/>
              <a:t>F8.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Select a transaction and press </a:t>
            </a:r>
            <a:r>
              <a:rPr i="1" lang="en-US"/>
              <a:t>Print Receipt…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9e296315d_1_14"/>
          <p:cNvSpPr txBox="1"/>
          <p:nvPr>
            <p:ph type="title"/>
          </p:nvPr>
        </p:nvSpPr>
        <p:spPr>
          <a:xfrm>
            <a:off x="914400" y="609600"/>
            <a:ext cx="75438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Reprinting a Receipt</a:t>
            </a:r>
            <a:endParaRPr/>
          </a:p>
        </p:txBody>
      </p:sp>
      <p:pic>
        <p:nvPicPr>
          <p:cNvPr id="247" name="Google Shape;247;g289e296315d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47200"/>
            <a:ext cx="88392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9e296315d_1_83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Help Articles</a:t>
            </a:r>
            <a:endParaRPr/>
          </a:p>
        </p:txBody>
      </p:sp>
      <p:sp>
        <p:nvSpPr>
          <p:cNvPr id="254" name="Google Shape;254;g289e296315d_1_83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That was a lot of content in a short time.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more detailed information, search for these topics on Support.Elliott.Com: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HTML credit card receipt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PostOffice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Enforcements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9e296315d_0_6"/>
          <p:cNvSpPr txBox="1"/>
          <p:nvPr>
            <p:ph type="title"/>
          </p:nvPr>
        </p:nvSpPr>
        <p:spPr>
          <a:xfrm>
            <a:off x="914400" y="609600"/>
            <a:ext cx="28116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Here It Is!</a:t>
            </a:r>
            <a:endParaRPr/>
          </a:p>
        </p:txBody>
      </p:sp>
      <p:pic>
        <p:nvPicPr>
          <p:cNvPr id="100" name="Google Shape;100;g289e296315d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7750" y="88625"/>
            <a:ext cx="3895344" cy="666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9e296315d_0_16"/>
          <p:cNvSpPr txBox="1"/>
          <p:nvPr>
            <p:ph type="title"/>
          </p:nvPr>
        </p:nvSpPr>
        <p:spPr>
          <a:xfrm>
            <a:off x="914400" y="225925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Did We Develop This?</a:t>
            </a:r>
            <a:endParaRPr/>
          </a:p>
        </p:txBody>
      </p:sp>
      <p:sp>
        <p:nvSpPr>
          <p:cNvPr id="107" name="Google Shape;107;g289e296315d_0_16"/>
          <p:cNvSpPr txBox="1"/>
          <p:nvPr>
            <p:ph idx="1" type="body"/>
          </p:nvPr>
        </p:nvSpPr>
        <p:spPr>
          <a:xfrm>
            <a:off x="914400" y="1368925"/>
            <a:ext cx="8150700" cy="4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provide a more professional appearance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make it easier to email receipts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Set up using eContacts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minimize the chance of being blocked by your customers’ email services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HTML content is considered safer than an attachment like PDF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Our HTML design does not rely on external image links. So there’s no blocking.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eliminate the customers’ hesitance to click on an attached receipt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9e296315d_0_2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There Is a Lot to Consider</a:t>
            </a:r>
            <a:endParaRPr/>
          </a:p>
        </p:txBody>
      </p:sp>
      <p:sp>
        <p:nvSpPr>
          <p:cNvPr id="114" name="Google Shape;114;g289e296315d_0_22"/>
          <p:cNvSpPr txBox="1"/>
          <p:nvPr>
            <p:ph idx="1" type="body"/>
          </p:nvPr>
        </p:nvSpPr>
        <p:spPr>
          <a:xfrm>
            <a:off x="914400" y="2286000"/>
            <a:ext cx="7950000" cy="3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is Elliott PostOffice involved?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are email recipients selected?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are email enforcements suggested?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can I customize the HTML receipt?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if I mess up the provided HTML?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I reprint an HTML credit card receipt?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9e296315d_0_28"/>
          <p:cNvSpPr txBox="1"/>
          <p:nvPr>
            <p:ph type="title"/>
          </p:nvPr>
        </p:nvSpPr>
        <p:spPr>
          <a:xfrm>
            <a:off x="914400" y="376750"/>
            <a:ext cx="75438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Elliott PostOffice Basics</a:t>
            </a:r>
            <a:endParaRPr/>
          </a:p>
        </p:txBody>
      </p:sp>
      <p:sp>
        <p:nvSpPr>
          <p:cNvPr id="121" name="Google Shape;121;g289e296315d_0_28"/>
          <p:cNvSpPr txBox="1"/>
          <p:nvPr>
            <p:ph idx="1" type="body"/>
          </p:nvPr>
        </p:nvSpPr>
        <p:spPr>
          <a:xfrm>
            <a:off x="914400" y="1428275"/>
            <a:ext cx="77949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PostOffice enables Elliott processes to: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Send individual email documents (Invoices, Statements, etc.) …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pre-specified eContacts…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Instead of printing documents, stuffing them into envelopes and mailing them through the Post Office.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Let’s talk about what is involved to send HTML credit card receipts.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9e296315d_0_34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HTML or PDF Attachment</a:t>
            </a:r>
            <a:endParaRPr/>
          </a:p>
        </p:txBody>
      </p:sp>
      <p:sp>
        <p:nvSpPr>
          <p:cNvPr id="128" name="Google Shape;128;g289e296315d_0_34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Our out-of-the-box HTML receipt provides a professional appearance.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HTML is more trusted because PDF attachments can contain viruses that can attack your computer.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9e296315d_0_53"/>
          <p:cNvSpPr txBox="1"/>
          <p:nvPr>
            <p:ph type="title"/>
          </p:nvPr>
        </p:nvSpPr>
        <p:spPr>
          <a:xfrm>
            <a:off x="914400" y="609600"/>
            <a:ext cx="34947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5" name="Google Shape;135;g289e296315d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500" y="609600"/>
            <a:ext cx="3107241" cy="598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89e296315d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825" y="-67062"/>
            <a:ext cx="3893894" cy="666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9e296315d_0_60"/>
          <p:cNvSpPr txBox="1"/>
          <p:nvPr>
            <p:ph type="title"/>
          </p:nvPr>
        </p:nvSpPr>
        <p:spPr>
          <a:xfrm>
            <a:off x="976500" y="268075"/>
            <a:ext cx="75438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Use HTML Receipt</a:t>
            </a:r>
            <a:endParaRPr/>
          </a:p>
        </p:txBody>
      </p:sp>
      <p:sp>
        <p:nvSpPr>
          <p:cNvPr id="143" name="Google Shape;143;g289e296315d_0_60"/>
          <p:cNvSpPr txBox="1"/>
          <p:nvPr>
            <p:ph idx="1" type="body"/>
          </p:nvPr>
        </p:nvSpPr>
        <p:spPr>
          <a:xfrm>
            <a:off x="914400" y="1754275"/>
            <a:ext cx="7543800" cy="4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Set options in Global Settings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Specify eligible eContacts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Customers, ShipTo, Salesman, Order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Copy Customer, ShipTo and/or Salesman to the Order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Set any enforcements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Customize the HTML content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2000-10-19T07:07:27Z</dcterms:created>
  <dc:creator>Edward M. Kwang</dc:creator>
</cp:coreProperties>
</file>