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7010400" cy="9296400"/>
  <p:embeddedFontLs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userDrawn="1">
          <p15:clr>
            <a:srgbClr val="000000"/>
          </p15:clr>
        </p15:guide>
        <p15:guide id="2" pos="2208" userDrawn="1">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E8W21G57kChHdYSvw/fWQPWm6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979"/>
          </a:xfrm>
          <a:prstGeom prst="rect">
            <a:avLst/>
          </a:prstGeom>
          <a:noFill/>
          <a:ln>
            <a:noFill/>
          </a:ln>
        </p:spPr>
        <p:txBody>
          <a:bodyPr spcFirstLastPara="1" wrap="square" lIns="92632" tIns="46303" rIns="92632" bIns="46303" anchor="t"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9pPr>
          </a:lstStyle>
          <a:p>
            <a:endParaRPr/>
          </a:p>
        </p:txBody>
      </p:sp>
      <p:sp>
        <p:nvSpPr>
          <p:cNvPr id="4" name="Google Shape;4;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3972560" y="0"/>
            <a:ext cx="3037840" cy="464979"/>
          </a:xfrm>
          <a:prstGeom prst="rect">
            <a:avLst/>
          </a:prstGeom>
          <a:noFill/>
          <a:ln>
            <a:noFill/>
          </a:ln>
        </p:spPr>
        <p:txBody>
          <a:bodyPr spcFirstLastPara="1" wrap="square" lIns="92632" tIns="46303" rIns="92632" bIns="46303" anchor="t"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31420"/>
            <a:ext cx="3037840" cy="464979"/>
          </a:xfrm>
          <a:prstGeom prst="rect">
            <a:avLst/>
          </a:prstGeom>
          <a:noFill/>
          <a:ln>
            <a:noFill/>
          </a:ln>
        </p:spPr>
        <p:txBody>
          <a:bodyPr spcFirstLastPara="1" wrap="square" lIns="92632" tIns="46303" rIns="92632" bIns="46303" anchor="b"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2560" y="8831420"/>
            <a:ext cx="3037840" cy="464979"/>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sz="1200" smtClean="0">
                <a:latin typeface="Tahoma"/>
                <a:ea typeface="Tahoma"/>
                <a:cs typeface="Tahoma"/>
                <a:sym typeface="Tahoma"/>
              </a:rPr>
              <a:pPr algn="r">
                <a:buSzPts val="1200"/>
              </a:pPr>
              <a:t>‹#›</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endParaRPr/>
          </a:p>
        </p:txBody>
      </p:sp>
      <p:sp>
        <p:nvSpPr>
          <p:cNvPr id="83" name="Google Shape;83;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6d26c7795_0_5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g286d26c7795_0_58: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52" name="Google Shape;152;g286d26c7795_0_58: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6d26c7795_0_6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9" name="Google Shape;159;g286d26c7795_0_67: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60" name="Google Shape;160;g286d26c7795_0_67: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6d26c7795_0_7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g286d26c7795_0_74: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67" name="Google Shape;167;g286d26c7795_0_74: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87cdffcaaf_0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87cdffcaaf_0_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75" name="Google Shape;175;g287cdffcaaf_0_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6d26c7795_0_8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g286d26c7795_0_81: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83" name="Google Shape;183;g286d26c7795_0_81: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6d26c7795_0_8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g286d26c7795_0_88: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91" name="Google Shape;191;g286d26c7795_0_88: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7cdffcaaf_0_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7cdffcaaf_0_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99" name="Google Shape;199;g287cdffcaaf_0_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7cdffcaaf_0_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87cdffcaaf_0_1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07" name="Google Shape;207;g287cdffcaaf_0_1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6d26c7795_0_9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g286d26c7795_0_95: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15" name="Google Shape;215;g286d26c7795_0_95: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6d26c7795_0_10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286d26c7795_0_103: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23" name="Google Shape;223;g286d26c7795_0_103: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endParaRPr/>
          </a:p>
        </p:txBody>
      </p:sp>
      <p:sp>
        <p:nvSpPr>
          <p:cNvPr id="89" name="Google Shape;89;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6d26c7795_0_1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g286d26c7795_0_110: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31" name="Google Shape;231;g286d26c7795_0_110: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6d26c7795_0_1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g286d26c7795_0_117: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39" name="Google Shape;239;g286d26c7795_0_117: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6d26c7795_0_12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6" name="Google Shape;246;g286d26c7795_0_124: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47" name="Google Shape;247;g286d26c7795_0_124: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86d26c7795_0_13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4" name="Google Shape;254;g286d26c7795_0_131: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55" name="Google Shape;255;g286d26c7795_0_131: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6d26c7795_0_13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2" name="Google Shape;262;g286d26c7795_0_138: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63" name="Google Shape;263;g286d26c7795_0_138: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6d26c7795_0_15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0" name="Google Shape;270;g286d26c7795_0_152: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71" name="Google Shape;271;g286d26c7795_0_152: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6d26c7795_0_15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g286d26c7795_0_159: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79" name="Google Shape;279;g286d26c7795_0_159: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86d26c7795_0_16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6" name="Google Shape;286;g286d26c7795_0_166: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87" name="Google Shape;287;g286d26c7795_0_166: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86d26c7795_0_17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4" name="Google Shape;294;g286d26c7795_0_173: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295" name="Google Shape;295;g286d26c7795_0_173: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86d26c7795_0_18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g286d26c7795_0_180: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03" name="Google Shape;303;g286d26c7795_0_180: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86d26c7795_0_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 name="Google Shape;96;g286d26c7795_0_1: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97" name="Google Shape;97;g286d26c7795_0_1: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6d26c7795_0_18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0" name="Google Shape;310;g286d26c7795_0_187: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11" name="Google Shape;311;g286d26c7795_0_187: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6d26c7795_0_20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8" name="Google Shape;318;g286d26c7795_0_208: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19" name="Google Shape;319;g286d26c7795_0_208: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86d26c7795_0_19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6" name="Google Shape;326;g286d26c7795_0_194: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27" name="Google Shape;327;g286d26c7795_0_194: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86d26c7795_0_2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4" name="Google Shape;334;g286d26c7795_0_215: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35" name="Google Shape;335;g286d26c7795_0_215: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6d26c7795_0_22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2" name="Google Shape;342;g286d26c7795_0_222: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43" name="Google Shape;343;g286d26c7795_0_222: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86d26c7795_0_23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Google Shape;350;g286d26c7795_0_236: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51" name="Google Shape;351;g286d26c7795_0_236: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86d26c7795_0_3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8" name="Google Shape;358;g286d26c7795_0_312: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59" name="Google Shape;359;g286d26c7795_0_312: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86d26c7795_0_3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6" name="Google Shape;366;g286d26c7795_0_319: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67" name="Google Shape;367;g286d26c7795_0_319: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86d26c7795_0_32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4" name="Google Shape;374;g286d26c7795_0_326: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75" name="Google Shape;375;g286d26c7795_0_326: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87a821d729_1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2" name="Google Shape;382;g287a821d729_1_0: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83" name="Google Shape;383;g287a821d729_1_0: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6d26c7795_0_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g286d26c7795_0_8: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05" name="Google Shape;105;g286d26c7795_0_8: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6d26c7795_0_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g286d26c7795_0_15: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13" name="Google Shape;113;g286d26c7795_0_15: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6d26c7795_0_2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g286d26c7795_0_29: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21" name="Google Shape;121;g286d26c7795_0_29: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6d26c7795_0_3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g286d26c7795_0_36: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29" name="Google Shape;129;g286d26c7795_0_36: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6d26c7795_0_4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g286d26c7795_0_43: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36" name="Google Shape;136;g286d26c7795_0_43: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6d26c7795_0_5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g286d26c7795_0_51: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144" name="Google Shape;144;g286d26c7795_0_51:notes"/>
          <p:cNvSpPr txBox="1">
            <a:spLocks noGrp="1"/>
          </p:cNvSpPr>
          <p:nvPr>
            <p:ph type="sldNum" idx="12"/>
          </p:nvPr>
        </p:nvSpPr>
        <p:spPr>
          <a:xfrm>
            <a:off x="3972560" y="8831419"/>
            <a:ext cx="3037840" cy="465018"/>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a:pPr algn="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80"/>
              </a:spcBef>
              <a:spcAft>
                <a:spcPts val="0"/>
              </a:spcAft>
              <a:buSzPts val="1800"/>
              <a:buChar char="•"/>
              <a:defRPr/>
            </a:lvl1pPr>
            <a:lvl2pPr marL="914400" lvl="1" indent="-342900" algn="l">
              <a:lnSpc>
                <a:spcPct val="100000"/>
              </a:lnSpc>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21" name="Google Shape;21;p4"/>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85000"/>
              </a:lnSpc>
              <a:spcBef>
                <a:spcPts val="0"/>
              </a:spcBef>
              <a:spcAft>
                <a:spcPts val="0"/>
              </a:spcAft>
              <a:buSzPts val="1400"/>
              <a:buNone/>
              <a:defRPr sz="4000" b="1"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7" name="Google Shape;7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000"/>
              <a:buFont typeface="Arial"/>
              <a:buNone/>
              <a:defRPr sz="2000"/>
            </a:lvl1pPr>
            <a:lvl2pPr marL="914400" lvl="1" indent="-228600" algn="l">
              <a:lnSpc>
                <a:spcPct val="100000"/>
              </a:lnSpc>
              <a:spcBef>
                <a:spcPts val="720"/>
              </a:spcBef>
              <a:spcAft>
                <a:spcPts val="0"/>
              </a:spcAft>
              <a:buSzPts val="1800"/>
              <a:buFont typeface="Arial"/>
              <a:buNone/>
              <a:defRPr sz="1800"/>
            </a:lvl2pPr>
            <a:lvl3pPr marL="1371600" lvl="2" indent="-228600" algn="l">
              <a:lnSpc>
                <a:spcPct val="95000"/>
              </a:lnSpc>
              <a:spcBef>
                <a:spcPts val="560"/>
              </a:spcBef>
              <a:spcAft>
                <a:spcPts val="0"/>
              </a:spcAft>
              <a:buSzPts val="1600"/>
              <a:buFont typeface="Arial"/>
              <a:buNone/>
              <a:defRPr sz="1600"/>
            </a:lvl3pPr>
            <a:lvl4pPr marL="1828800" lvl="3" indent="-228600" algn="l">
              <a:lnSpc>
                <a:spcPct val="75000"/>
              </a:lnSpc>
              <a:spcBef>
                <a:spcPts val="420"/>
              </a:spcBef>
              <a:spcAft>
                <a:spcPts val="0"/>
              </a:spcAft>
              <a:buSzPts val="1400"/>
              <a:buFont typeface="Arial"/>
              <a:buNone/>
              <a:defRPr sz="1400"/>
            </a:lvl4pPr>
            <a:lvl5pPr marL="2286000" lvl="4" indent="-228600" algn="l">
              <a:lnSpc>
                <a:spcPct val="75000"/>
              </a:lnSpc>
              <a:spcBef>
                <a:spcPts val="420"/>
              </a:spcBef>
              <a:spcAft>
                <a:spcPts val="0"/>
              </a:spcAft>
              <a:buSzPts val="1400"/>
              <a:buFont typeface="Arial"/>
              <a:buNone/>
              <a:defRPr sz="1400"/>
            </a:lvl5pPr>
            <a:lvl6pPr marL="2743200" lvl="5" indent="-228600" algn="l">
              <a:lnSpc>
                <a:spcPct val="75000"/>
              </a:lnSpc>
              <a:spcBef>
                <a:spcPts val="420"/>
              </a:spcBef>
              <a:spcAft>
                <a:spcPts val="0"/>
              </a:spcAft>
              <a:buSzPts val="1400"/>
              <a:buFont typeface="Arial"/>
              <a:buNone/>
              <a:defRPr sz="1400"/>
            </a:lvl6pPr>
            <a:lvl7pPr marL="3200400" lvl="6" indent="-228600" algn="l">
              <a:lnSpc>
                <a:spcPct val="75000"/>
              </a:lnSpc>
              <a:spcBef>
                <a:spcPts val="420"/>
              </a:spcBef>
              <a:spcAft>
                <a:spcPts val="0"/>
              </a:spcAft>
              <a:buSzPts val="1400"/>
              <a:buFont typeface="Arial"/>
              <a:buNone/>
              <a:defRPr sz="1400"/>
            </a:lvl7pPr>
            <a:lvl8pPr marL="3657600" lvl="7" indent="-228600" algn="l">
              <a:lnSpc>
                <a:spcPct val="75000"/>
              </a:lnSpc>
              <a:spcBef>
                <a:spcPts val="420"/>
              </a:spcBef>
              <a:spcAft>
                <a:spcPts val="0"/>
              </a:spcAft>
              <a:buSzPts val="1400"/>
              <a:buFont typeface="Arial"/>
              <a:buNone/>
              <a:defRPr sz="1400"/>
            </a:lvl8pPr>
            <a:lvl9pPr marL="4114800" lvl="8" indent="-228600" algn="l">
              <a:lnSpc>
                <a:spcPct val="75000"/>
              </a:lnSpc>
              <a:spcBef>
                <a:spcPts val="420"/>
              </a:spcBef>
              <a:spcAft>
                <a:spcPts val="0"/>
              </a:spcAft>
              <a:buSzPts val="1400"/>
              <a:buFont typeface="Arial"/>
              <a:buNone/>
              <a:defRPr sz="1400"/>
            </a:lvl9pPr>
          </a:lstStyle>
          <a:p>
            <a:endParaRPr/>
          </a:p>
        </p:txBody>
      </p:sp>
      <p:sp>
        <p:nvSpPr>
          <p:cNvPr id="78" name="Google Shape;78;p1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6" name="Google Shape;26;p7"/>
          <p:cNvSpPr>
            <a:spLocks noGrp="1"/>
          </p:cNvSpPr>
          <p:nvPr>
            <p:ph type="pic" idx="2"/>
          </p:nvPr>
        </p:nvSpPr>
        <p:spPr>
          <a:xfrm>
            <a:off x="1792288" y="612775"/>
            <a:ext cx="5486400" cy="4114800"/>
          </a:xfrm>
          <a:prstGeom prst="rect">
            <a:avLst/>
          </a:prstGeom>
          <a:noFill/>
          <a:ln>
            <a:noFill/>
          </a:ln>
        </p:spPr>
      </p:sp>
      <p:sp>
        <p:nvSpPr>
          <p:cNvPr id="27" name="Google Shape;27;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40"/>
              </a:spcBef>
              <a:spcAft>
                <a:spcPts val="0"/>
              </a:spcAft>
              <a:buSzPts val="1400"/>
              <a:buFont typeface="Arial"/>
              <a:buNone/>
              <a:defRPr sz="1400"/>
            </a:lvl1pPr>
            <a:lvl2pPr marL="914400" lvl="1" indent="-228600" algn="l">
              <a:lnSpc>
                <a:spcPct val="100000"/>
              </a:lnSpc>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28" name="Google Shape;28;p7"/>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3" name="Google Shape;33;p10"/>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rot="5400000">
            <a:off x="4848225" y="2333625"/>
            <a:ext cx="5334000" cy="188595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rot="5400000">
            <a:off x="1000125" y="523875"/>
            <a:ext cx="5334000" cy="55054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80"/>
              </a:spcBef>
              <a:spcAft>
                <a:spcPts val="0"/>
              </a:spcAft>
              <a:buSzPts val="1800"/>
              <a:buChar char="•"/>
              <a:defRPr/>
            </a:lvl1pPr>
            <a:lvl2pPr marL="914400" lvl="1" indent="-342900" algn="l">
              <a:lnSpc>
                <a:spcPct val="100000"/>
              </a:lnSpc>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39" name="Google Shape;39;p5"/>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rot="5400000">
            <a:off x="2857500" y="342900"/>
            <a:ext cx="3657600" cy="7543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80"/>
              </a:spcBef>
              <a:spcAft>
                <a:spcPts val="0"/>
              </a:spcAft>
              <a:buSzPts val="1800"/>
              <a:buChar char="•"/>
              <a:defRPr/>
            </a:lvl1pPr>
            <a:lvl2pPr marL="914400" lvl="1" indent="-342900" algn="l">
              <a:lnSpc>
                <a:spcPct val="100000"/>
              </a:lnSpc>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45" name="Google Shape;45;p6"/>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920"/>
              </a:spcBef>
              <a:spcAft>
                <a:spcPts val="0"/>
              </a:spcAft>
              <a:buSzPts val="3200"/>
              <a:buFont typeface="Arial"/>
              <a:buChar char="•"/>
              <a:defRPr sz="3200"/>
            </a:lvl1pPr>
            <a:lvl2pPr marL="914400" lvl="1" indent="-406400" algn="l">
              <a:lnSpc>
                <a:spcPct val="100000"/>
              </a:lnSpc>
              <a:spcBef>
                <a:spcPts val="1120"/>
              </a:spcBef>
              <a:spcAft>
                <a:spcPts val="0"/>
              </a:spcAft>
              <a:buSzPts val="2800"/>
              <a:buFont typeface="Arial"/>
              <a:buChar char="–"/>
              <a:defRPr sz="2800"/>
            </a:lvl2pPr>
            <a:lvl3pPr marL="1371600" lvl="2" indent="-381000" algn="l">
              <a:lnSpc>
                <a:spcPct val="95000"/>
              </a:lnSpc>
              <a:spcBef>
                <a:spcPts val="840"/>
              </a:spcBef>
              <a:spcAft>
                <a:spcPts val="0"/>
              </a:spcAft>
              <a:buSzPts val="2400"/>
              <a:buFont typeface="Arial"/>
              <a:buChar char="•"/>
              <a:defRPr sz="2400"/>
            </a:lvl3pPr>
            <a:lvl4pPr marL="1828800" lvl="3" indent="-355600" algn="l">
              <a:lnSpc>
                <a:spcPct val="75000"/>
              </a:lnSpc>
              <a:spcBef>
                <a:spcPts val="600"/>
              </a:spcBef>
              <a:spcAft>
                <a:spcPts val="0"/>
              </a:spcAft>
              <a:buSzPts val="2000"/>
              <a:buFont typeface="Arial"/>
              <a:buChar char="–"/>
              <a:defRPr sz="2000"/>
            </a:lvl4pPr>
            <a:lvl5pPr marL="2286000" lvl="4" indent="-355600" algn="l">
              <a:lnSpc>
                <a:spcPct val="75000"/>
              </a:lnSpc>
              <a:spcBef>
                <a:spcPts val="600"/>
              </a:spcBef>
              <a:spcAft>
                <a:spcPts val="0"/>
              </a:spcAft>
              <a:buSzPts val="2000"/>
              <a:buFont typeface="Arial"/>
              <a:buChar char="»"/>
              <a:defRPr sz="2000"/>
            </a:lvl5pPr>
            <a:lvl6pPr marL="2743200" lvl="5" indent="-355600" algn="l">
              <a:lnSpc>
                <a:spcPct val="75000"/>
              </a:lnSpc>
              <a:spcBef>
                <a:spcPts val="600"/>
              </a:spcBef>
              <a:spcAft>
                <a:spcPts val="0"/>
              </a:spcAft>
              <a:buSzPts val="2000"/>
              <a:buFont typeface="Arial"/>
              <a:buChar char="»"/>
              <a:defRPr sz="2000"/>
            </a:lvl6pPr>
            <a:lvl7pPr marL="3200400" lvl="6" indent="-355600" algn="l">
              <a:lnSpc>
                <a:spcPct val="75000"/>
              </a:lnSpc>
              <a:spcBef>
                <a:spcPts val="600"/>
              </a:spcBef>
              <a:spcAft>
                <a:spcPts val="0"/>
              </a:spcAft>
              <a:buSzPts val="2000"/>
              <a:buFont typeface="Arial"/>
              <a:buChar char="»"/>
              <a:defRPr sz="2000"/>
            </a:lvl7pPr>
            <a:lvl8pPr marL="3657600" lvl="7" indent="-355600" algn="l">
              <a:lnSpc>
                <a:spcPct val="75000"/>
              </a:lnSpc>
              <a:spcBef>
                <a:spcPts val="600"/>
              </a:spcBef>
              <a:spcAft>
                <a:spcPts val="0"/>
              </a:spcAft>
              <a:buSzPts val="2000"/>
              <a:buFont typeface="Arial"/>
              <a:buChar char="»"/>
              <a:defRPr sz="2000"/>
            </a:lvl8pPr>
            <a:lvl9pPr marL="4114800" lvl="8" indent="-355600" algn="l">
              <a:lnSpc>
                <a:spcPct val="75000"/>
              </a:lnSpc>
              <a:spcBef>
                <a:spcPts val="600"/>
              </a:spcBef>
              <a:spcAft>
                <a:spcPts val="0"/>
              </a:spcAft>
              <a:buSzPts val="2000"/>
              <a:buFont typeface="Arial"/>
              <a:buChar char="»"/>
              <a:defRPr sz="2000"/>
            </a:lvl9pPr>
          </a:lstStyle>
          <a:p>
            <a:endParaRPr/>
          </a:p>
        </p:txBody>
      </p:sp>
      <p:sp>
        <p:nvSpPr>
          <p:cNvPr id="51" name="Google Shape;51;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40"/>
              </a:spcBef>
              <a:spcAft>
                <a:spcPts val="0"/>
              </a:spcAft>
              <a:buSzPts val="1400"/>
              <a:buFont typeface="Arial"/>
              <a:buNone/>
              <a:defRPr sz="1400"/>
            </a:lvl1pPr>
            <a:lvl2pPr marL="914400" lvl="1" indent="-228600" algn="l">
              <a:lnSpc>
                <a:spcPct val="100000"/>
              </a:lnSpc>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52" name="Google Shape;52;p8"/>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9"/>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61" name="Google Shape;61;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440"/>
              </a:spcBef>
              <a:spcAft>
                <a:spcPts val="0"/>
              </a:spcAft>
              <a:buSzPts val="2400"/>
              <a:buFont typeface="Arial"/>
              <a:buNone/>
              <a:defRPr sz="2400" b="1"/>
            </a:lvl1pPr>
            <a:lvl2pPr marL="914400" lvl="1" indent="-228600" algn="l">
              <a:lnSpc>
                <a:spcPct val="100000"/>
              </a:lnSpc>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62" name="Google Shape;62;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440"/>
              </a:spcBef>
              <a:spcAft>
                <a:spcPts val="0"/>
              </a:spcAft>
              <a:buSzPts val="2400"/>
              <a:buFont typeface="Arial"/>
              <a:buChar char="•"/>
              <a:defRPr sz="2400"/>
            </a:lvl1pPr>
            <a:lvl2pPr marL="914400" lvl="1" indent="-355600" algn="l">
              <a:lnSpc>
                <a:spcPct val="100000"/>
              </a:lnSpc>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63" name="Google Shape;63;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440"/>
              </a:spcBef>
              <a:spcAft>
                <a:spcPts val="0"/>
              </a:spcAft>
              <a:buSzPts val="2400"/>
              <a:buFont typeface="Arial"/>
              <a:buNone/>
              <a:defRPr sz="2400" b="1"/>
            </a:lvl1pPr>
            <a:lvl2pPr marL="914400" lvl="1" indent="-228600" algn="l">
              <a:lnSpc>
                <a:spcPct val="100000"/>
              </a:lnSpc>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64" name="Google Shape;64;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440"/>
              </a:spcBef>
              <a:spcAft>
                <a:spcPts val="0"/>
              </a:spcAft>
              <a:buSzPts val="2400"/>
              <a:buFont typeface="Arial"/>
              <a:buChar char="•"/>
              <a:defRPr sz="2400"/>
            </a:lvl1pPr>
            <a:lvl2pPr marL="914400" lvl="1" indent="-355600" algn="l">
              <a:lnSpc>
                <a:spcPct val="100000"/>
              </a:lnSpc>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65" name="Google Shape;65;p11"/>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9144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680"/>
              </a:spcBef>
              <a:spcAft>
                <a:spcPts val="0"/>
              </a:spcAft>
              <a:buSzPts val="2800"/>
              <a:buFont typeface="Arial"/>
              <a:buChar char="•"/>
              <a:defRPr sz="2800"/>
            </a:lvl1pPr>
            <a:lvl2pPr marL="914400" lvl="1" indent="-381000" algn="l">
              <a:lnSpc>
                <a:spcPct val="100000"/>
              </a:lnSpc>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71" name="Google Shape;71;p12"/>
          <p:cNvSpPr txBox="1">
            <a:spLocks noGrp="1"/>
          </p:cNvSpPr>
          <p:nvPr>
            <p:ph type="body" idx="2"/>
          </p:nvPr>
        </p:nvSpPr>
        <p:spPr>
          <a:xfrm>
            <a:off x="47625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680"/>
              </a:spcBef>
              <a:spcAft>
                <a:spcPts val="0"/>
              </a:spcAft>
              <a:buSzPts val="2800"/>
              <a:buFont typeface="Arial"/>
              <a:buChar char="•"/>
              <a:defRPr sz="2800"/>
            </a:lvl1pPr>
            <a:lvl2pPr marL="914400" lvl="1" indent="-381000" algn="l">
              <a:lnSpc>
                <a:spcPct val="100000"/>
              </a:lnSpc>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72" name="Google Shape;72;p12"/>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dk2"/>
            </a:gs>
          </a:gsLst>
          <a:lin ang="5400000" scaled="0"/>
        </a:gradFill>
        <a:effectLst/>
      </p:bgPr>
    </p:bg>
    <p:spTree>
      <p:nvGrpSpPr>
        <p:cNvPr id="1" name="Shape 9"/>
        <p:cNvGrpSpPr/>
        <p:nvPr/>
      </p:nvGrpSpPr>
      <p:grpSpPr>
        <a:xfrm>
          <a:off x="0" y="0"/>
          <a:ext cx="0" cy="0"/>
          <a:chOff x="0" y="0"/>
          <a:chExt cx="0" cy="0"/>
        </a:xfrm>
      </p:grpSpPr>
      <p:sp>
        <p:nvSpPr>
          <p:cNvPr id="10" name="Google Shape;10;p3"/>
          <p:cNvSpPr/>
          <p:nvPr/>
        </p:nvSpPr>
        <p:spPr>
          <a:xfrm>
            <a:off x="1600200" y="-2209800"/>
            <a:ext cx="9144000" cy="9067800"/>
          </a:xfrm>
          <a:prstGeom prst="diamond">
            <a:avLst/>
          </a:prstGeom>
          <a:gradFill>
            <a:gsLst>
              <a:gs pos="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1" name="Google Shape;11;p3"/>
          <p:cNvSpPr txBox="1"/>
          <p:nvPr/>
        </p:nvSpPr>
        <p:spPr>
          <a:xfrm>
            <a:off x="0" y="0"/>
            <a:ext cx="381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2" name="Google Shape;12;p3"/>
          <p:cNvSpPr txBox="1"/>
          <p:nvPr/>
        </p:nvSpPr>
        <p:spPr>
          <a:xfrm>
            <a:off x="0" y="0"/>
            <a:ext cx="381000" cy="228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3" name="Google Shape;13;p3"/>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marR="0" lvl="0"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18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393700" algn="l" rtl="0">
              <a:lnSpc>
                <a:spcPct val="100000"/>
              </a:lnSpc>
              <a:spcBef>
                <a:spcPts val="1040"/>
              </a:spcBef>
              <a:spcAft>
                <a:spcPts val="0"/>
              </a:spcAft>
              <a:buClr>
                <a:schemeClr val="lt1"/>
              </a:buClr>
              <a:buSzPts val="2600"/>
              <a:buFont typeface="Arial"/>
              <a:buChar char="–"/>
              <a:defRPr sz="2600" b="0" i="0" u="none" strike="noStrike" cap="none">
                <a:solidFill>
                  <a:schemeClr val="lt1"/>
                </a:solidFill>
                <a:latin typeface="Arial"/>
                <a:ea typeface="Arial"/>
                <a:cs typeface="Arial"/>
                <a:sym typeface="Arial"/>
              </a:defRPr>
            </a:lvl2pPr>
            <a:lvl3pPr marL="1371600" marR="0" lvl="2" indent="-381000" algn="l" rtl="0">
              <a:lnSpc>
                <a:spcPct val="95000"/>
              </a:lnSpc>
              <a:spcBef>
                <a:spcPts val="84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75000"/>
              </a:lnSpc>
              <a:spcBef>
                <a:spcPts val="6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5" name="Google Shape;15;p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9pPr>
          </a:lstStyle>
          <a:p>
            <a:endParaRPr/>
          </a:p>
        </p:txBody>
      </p:sp>
      <p:sp>
        <p:nvSpPr>
          <p:cNvPr id="16" name="Google Shape;16;p3"/>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9pPr>
          </a:lstStyle>
          <a:p>
            <a:endParaRPr/>
          </a:p>
        </p:txBody>
      </p:sp>
      <p:sp>
        <p:nvSpPr>
          <p:cNvPr id="17" name="Google Shape;17;p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lt2"/>
              </a:buClr>
              <a:buSzPts val="4200"/>
              <a:buFont typeface="Arial"/>
              <a:buNone/>
            </a:pPr>
            <a:r>
              <a:rPr lang="en-US"/>
              <a:t>PowerSearch</a:t>
            </a:r>
            <a:endParaRPr/>
          </a:p>
        </p:txBody>
      </p:sp>
      <p:sp>
        <p:nvSpPr>
          <p:cNvPr id="86" name="Google Shape;86;p1"/>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r>
              <a:rPr lang="en-US" sz="3000" b="0" i="0" u="none">
                <a:solidFill>
                  <a:schemeClr val="lt1"/>
                </a:solidFill>
                <a:latin typeface="Arial"/>
                <a:ea typeface="Arial"/>
                <a:cs typeface="Arial"/>
                <a:sym typeface="Arial"/>
              </a:rPr>
              <a:t>Carol Santee</a:t>
            </a:r>
            <a:endParaRPr/>
          </a:p>
          <a:p>
            <a:pPr marL="342900" lvl="0" indent="-342900" algn="l" rtl="0">
              <a:lnSpc>
                <a:spcPct val="100000"/>
              </a:lnSpc>
              <a:spcBef>
                <a:spcPts val="1800"/>
              </a:spcBef>
              <a:spcAft>
                <a:spcPts val="0"/>
              </a:spcAft>
              <a:buSzPts val="3000"/>
              <a:buFont typeface="Arial"/>
              <a:buNone/>
            </a:pPr>
            <a:r>
              <a:rPr lang="en-US" sz="3000" b="0" i="0" u="none">
                <a:solidFill>
                  <a:schemeClr val="lt1"/>
                </a:solidFill>
                <a:latin typeface="Arial"/>
                <a:ea typeface="Arial"/>
                <a:cs typeface="Arial"/>
                <a:sym typeface="Arial"/>
              </a:rPr>
              <a:t>Vice President of R&amp;D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86d26c7795_0_58"/>
          <p:cNvSpPr txBox="1">
            <a:spLocks noGrp="1"/>
          </p:cNvSpPr>
          <p:nvPr>
            <p:ph type="title"/>
          </p:nvPr>
        </p:nvSpPr>
        <p:spPr>
          <a:xfrm>
            <a:off x="1308150" y="3613550"/>
            <a:ext cx="6527700" cy="627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sz="3400"/>
              <a:t>Running a PowerSearch</a:t>
            </a:r>
            <a:endParaRPr sz="3200"/>
          </a:p>
        </p:txBody>
      </p:sp>
      <p:pic>
        <p:nvPicPr>
          <p:cNvPr id="155" name="Google Shape;155;g286d26c7795_0_58"/>
          <p:cNvPicPr preferRelativeResize="0">
            <a:picLocks noGrp="1"/>
          </p:cNvPicPr>
          <p:nvPr>
            <p:ph type="pic" idx="2"/>
          </p:nvPr>
        </p:nvPicPr>
        <p:blipFill>
          <a:blip r:embed="rId3">
            <a:alphaModFix/>
          </a:blip>
          <a:stretch>
            <a:fillRect/>
          </a:stretch>
        </p:blipFill>
        <p:spPr>
          <a:xfrm>
            <a:off x="1402815" y="592748"/>
            <a:ext cx="6338322" cy="2612654"/>
          </a:xfrm>
          <a:prstGeom prst="rect">
            <a:avLst/>
          </a:prstGeom>
          <a:noFill/>
        </p:spPr>
      </p:pic>
      <p:sp>
        <p:nvSpPr>
          <p:cNvPr id="156" name="Google Shape;156;g286d26c7795_0_58"/>
          <p:cNvSpPr txBox="1">
            <a:spLocks noGrp="1"/>
          </p:cNvSpPr>
          <p:nvPr>
            <p:ph type="body" idx="1"/>
          </p:nvPr>
        </p:nvSpPr>
        <p:spPr>
          <a:xfrm>
            <a:off x="1308125" y="4425100"/>
            <a:ext cx="6527700" cy="18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If an application has PowerSearch searches available, the user will be prompted to decide which search to run. </a:t>
            </a:r>
            <a:endParaRPr/>
          </a:p>
          <a:p>
            <a:pPr marL="0" lvl="0" indent="0" algn="l" rtl="0">
              <a:lnSpc>
                <a:spcPct val="100000"/>
              </a:lnSpc>
              <a:spcBef>
                <a:spcPts val="840"/>
              </a:spcBef>
              <a:spcAft>
                <a:spcPts val="0"/>
              </a:spcAft>
              <a:buSzPts val="1400"/>
              <a:buNone/>
            </a:pPr>
            <a:r>
              <a:rPr lang="en-US"/>
              <a:t>The “Legacy Customer Number Search” above is the traditional Elliott search that you are familiar with.</a:t>
            </a:r>
            <a:endParaRPr/>
          </a:p>
          <a:p>
            <a:pPr marL="0" lvl="0" indent="0" algn="l" rtl="0">
              <a:lnSpc>
                <a:spcPct val="100000"/>
              </a:lnSpc>
              <a:spcBef>
                <a:spcPts val="840"/>
              </a:spcBef>
              <a:spcAft>
                <a:spcPts val="0"/>
              </a:spcAft>
              <a:buSzPts val="1400"/>
              <a:buNone/>
            </a:pPr>
            <a:r>
              <a:rPr lang="en-US"/>
              <a:t>The “UDS Customer Multi-Field Search” is the new PowerSearch.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86d26c7795_0_67"/>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sz="3400" b="1">
                <a:solidFill>
                  <a:schemeClr val="dk1"/>
                </a:solidFill>
              </a:rPr>
              <a:t>Running a PowerSearch </a:t>
            </a:r>
            <a:endParaRPr/>
          </a:p>
        </p:txBody>
      </p:sp>
      <p:sp>
        <p:nvSpPr>
          <p:cNvPr id="163" name="Google Shape;163;g286d26c7795_0_67"/>
          <p:cNvSpPr txBox="1">
            <a:spLocks noGrp="1"/>
          </p:cNvSpPr>
          <p:nvPr>
            <p:ph type="body" idx="1"/>
          </p:nvPr>
        </p:nvSpPr>
        <p:spPr>
          <a:xfrm>
            <a:off x="914400" y="1752600"/>
            <a:ext cx="7543800" cy="449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80"/>
              </a:spcBef>
              <a:spcAft>
                <a:spcPts val="0"/>
              </a:spcAft>
              <a:buSzPts val="1800"/>
              <a:buNone/>
            </a:pPr>
            <a:r>
              <a:rPr lang="en-US"/>
              <a:t>PowerSearch supports a standard naming convention.</a:t>
            </a:r>
            <a:endParaRPr/>
          </a:p>
          <a:p>
            <a:pPr marL="0" lvl="0" indent="0" algn="l" rtl="0">
              <a:lnSpc>
                <a:spcPct val="100000"/>
              </a:lnSpc>
              <a:spcBef>
                <a:spcPts val="1080"/>
              </a:spcBef>
              <a:spcAft>
                <a:spcPts val="0"/>
              </a:spcAft>
              <a:buSzPts val="1800"/>
              <a:buNone/>
            </a:pPr>
            <a:r>
              <a:rPr lang="en-US"/>
              <a:t>ARCUSSCH.X.1.2.3</a:t>
            </a:r>
            <a:endParaRPr/>
          </a:p>
          <a:p>
            <a:pPr marL="0" lvl="0" indent="0" algn="l" rtl="0">
              <a:lnSpc>
                <a:spcPct val="100000"/>
              </a:lnSpc>
              <a:spcBef>
                <a:spcPts val="1080"/>
              </a:spcBef>
              <a:spcAft>
                <a:spcPts val="0"/>
              </a:spcAft>
              <a:buSzPts val="1800"/>
              <a:buNone/>
            </a:pPr>
            <a:r>
              <a:rPr lang="en-US"/>
              <a:t>ARCUSSCH - type of search</a:t>
            </a:r>
            <a:endParaRPr/>
          </a:p>
          <a:p>
            <a:pPr marL="0" lvl="0" indent="0" algn="l" rtl="0">
              <a:lnSpc>
                <a:spcPct val="100000"/>
              </a:lnSpc>
              <a:spcBef>
                <a:spcPts val="1080"/>
              </a:spcBef>
              <a:spcAft>
                <a:spcPts val="0"/>
              </a:spcAft>
              <a:buSzPts val="1800"/>
              <a:buNone/>
            </a:pPr>
            <a:r>
              <a:rPr lang="en-US"/>
              <a:t>X - either B (base) or E (enhancement)</a:t>
            </a:r>
            <a:endParaRPr/>
          </a:p>
          <a:p>
            <a:pPr marL="0" lvl="0" indent="0" algn="l" rtl="0">
              <a:lnSpc>
                <a:spcPct val="100000"/>
              </a:lnSpc>
              <a:spcBef>
                <a:spcPts val="1080"/>
              </a:spcBef>
              <a:spcAft>
                <a:spcPts val="0"/>
              </a:spcAft>
              <a:buSzPts val="1800"/>
              <a:buNone/>
            </a:pPr>
            <a:r>
              <a:rPr lang="en-US"/>
              <a:t>1 - template ID</a:t>
            </a:r>
            <a:endParaRPr/>
          </a:p>
          <a:p>
            <a:pPr marL="0" lvl="0" indent="0" algn="l" rtl="0">
              <a:lnSpc>
                <a:spcPct val="100000"/>
              </a:lnSpc>
              <a:spcBef>
                <a:spcPts val="1080"/>
              </a:spcBef>
              <a:spcAft>
                <a:spcPts val="0"/>
              </a:spcAft>
              <a:buSzPts val="1800"/>
              <a:buNone/>
            </a:pPr>
            <a:r>
              <a:rPr lang="en-US"/>
              <a:t>2 - search ID</a:t>
            </a:r>
            <a:endParaRPr/>
          </a:p>
          <a:p>
            <a:pPr marL="0" lvl="0" indent="0" algn="l" rtl="0">
              <a:lnSpc>
                <a:spcPct val="100000"/>
              </a:lnSpc>
              <a:spcBef>
                <a:spcPts val="1080"/>
              </a:spcBef>
              <a:spcAft>
                <a:spcPts val="0"/>
              </a:spcAft>
              <a:buSzPts val="1800"/>
              <a:buNone/>
            </a:pPr>
            <a:r>
              <a:rPr lang="en-US"/>
              <a:t>3 - user revision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86d26c7795_0_74"/>
          <p:cNvSpPr txBox="1">
            <a:spLocks noGrp="1"/>
          </p:cNvSpPr>
          <p:nvPr>
            <p:ph type="title"/>
          </p:nvPr>
        </p:nvSpPr>
        <p:spPr>
          <a:xfrm>
            <a:off x="1792300" y="4468375"/>
            <a:ext cx="5486400" cy="681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accent2"/>
              </a:buClr>
              <a:buSzPts val="1100"/>
              <a:buFont typeface="Arial"/>
              <a:buNone/>
            </a:pPr>
            <a:r>
              <a:rPr lang="en-US" sz="2900">
                <a:solidFill>
                  <a:schemeClr val="dk1"/>
                </a:solidFill>
              </a:rPr>
              <a:t>Running a PowerSearch </a:t>
            </a:r>
            <a:endParaRPr sz="2700">
              <a:solidFill>
                <a:schemeClr val="dk1"/>
              </a:solidFill>
            </a:endParaRPr>
          </a:p>
          <a:p>
            <a:pPr marL="0" lvl="0" indent="0" algn="l" rtl="0">
              <a:lnSpc>
                <a:spcPct val="85000"/>
              </a:lnSpc>
              <a:spcBef>
                <a:spcPts val="0"/>
              </a:spcBef>
              <a:spcAft>
                <a:spcPts val="0"/>
              </a:spcAft>
              <a:buSzPts val="1400"/>
              <a:buNone/>
            </a:pPr>
            <a:endParaRPr/>
          </a:p>
        </p:txBody>
      </p:sp>
      <p:sp>
        <p:nvSpPr>
          <p:cNvPr id="170" name="Google Shape;170;g286d26c7795_0_74"/>
          <p:cNvSpPr txBox="1">
            <a:spLocks noGrp="1"/>
          </p:cNvSpPr>
          <p:nvPr>
            <p:ph type="body" idx="1"/>
          </p:nvPr>
        </p:nvSpPr>
        <p:spPr>
          <a:xfrm>
            <a:off x="1792300" y="4895807"/>
            <a:ext cx="5486400" cy="127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Clicking on ARCUSSCH.B.1.3.0 will launch the search parameter screen. You can enter the search criteria. If you don’t enter anything, clicking on the OK button will default the range to ‘All’. </a:t>
            </a:r>
            <a:endParaRPr/>
          </a:p>
          <a:p>
            <a:pPr marL="0" lvl="0" indent="0" algn="l" rtl="0">
              <a:lnSpc>
                <a:spcPct val="100000"/>
              </a:lnSpc>
              <a:spcBef>
                <a:spcPts val="840"/>
              </a:spcBef>
              <a:spcAft>
                <a:spcPts val="0"/>
              </a:spcAft>
              <a:buSzPts val="1400"/>
              <a:buNone/>
            </a:pPr>
            <a:endParaRPr/>
          </a:p>
        </p:txBody>
      </p:sp>
      <p:pic>
        <p:nvPicPr>
          <p:cNvPr id="171" name="Google Shape;171;g286d26c7795_0_74"/>
          <p:cNvPicPr preferRelativeResize="0">
            <a:picLocks noGrp="1"/>
          </p:cNvPicPr>
          <p:nvPr>
            <p:ph type="pic" idx="2"/>
          </p:nvPr>
        </p:nvPicPr>
        <p:blipFill>
          <a:blip r:embed="rId3">
            <a:alphaModFix/>
          </a:blip>
          <a:stretch>
            <a:fillRect/>
          </a:stretch>
        </p:blipFill>
        <p:spPr>
          <a:xfrm>
            <a:off x="1277537" y="397175"/>
            <a:ext cx="6588938" cy="37966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87cdffcaaf_0_0"/>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Running a PowerSearch</a:t>
            </a:r>
            <a:endParaRPr/>
          </a:p>
        </p:txBody>
      </p:sp>
      <p:pic>
        <p:nvPicPr>
          <p:cNvPr id="178" name="Google Shape;178;g287cdffcaaf_0_0"/>
          <p:cNvPicPr preferRelativeResize="0">
            <a:picLocks noGrp="1"/>
          </p:cNvPicPr>
          <p:nvPr>
            <p:ph type="pic" idx="2"/>
          </p:nvPr>
        </p:nvPicPr>
        <p:blipFill>
          <a:blip r:embed="rId3">
            <a:alphaModFix/>
          </a:blip>
          <a:stretch>
            <a:fillRect/>
          </a:stretch>
        </p:blipFill>
        <p:spPr>
          <a:xfrm>
            <a:off x="547725" y="293000"/>
            <a:ext cx="8048549" cy="4637725"/>
          </a:xfrm>
          <a:prstGeom prst="rect">
            <a:avLst/>
          </a:prstGeom>
        </p:spPr>
      </p:pic>
      <p:sp>
        <p:nvSpPr>
          <p:cNvPr id="179" name="Google Shape;179;g287cdffcaaf_0_0"/>
          <p:cNvSpPr txBox="1">
            <a:spLocks noGrp="1"/>
          </p:cNvSpPr>
          <p:nvPr>
            <p:ph type="body" idx="1"/>
          </p:nvPr>
        </p:nvSpPr>
        <p:spPr>
          <a:xfrm>
            <a:off x="1792300" y="5367350"/>
            <a:ext cx="5486400" cy="1179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Fields with the “Like” condition allow you to search for fields that contain that criteria. Notice the “Top” field.  This field will default to 50 on some searches. This will limit the number of records returned to the first 50 that meet the criteria entered. You can override this value to expand your search results.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86d26c7795_0_8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Running a PowerSearch </a:t>
            </a:r>
            <a:endParaRPr/>
          </a:p>
        </p:txBody>
      </p:sp>
      <p:pic>
        <p:nvPicPr>
          <p:cNvPr id="186" name="Google Shape;186;g286d26c7795_0_81"/>
          <p:cNvPicPr preferRelativeResize="0">
            <a:picLocks noGrp="1"/>
          </p:cNvPicPr>
          <p:nvPr>
            <p:ph type="pic" idx="2"/>
          </p:nvPr>
        </p:nvPicPr>
        <p:blipFill>
          <a:blip r:embed="rId3">
            <a:alphaModFix/>
          </a:blip>
          <a:stretch>
            <a:fillRect/>
          </a:stretch>
        </p:blipFill>
        <p:spPr>
          <a:xfrm>
            <a:off x="838236" y="388550"/>
            <a:ext cx="7656888" cy="4412050"/>
          </a:xfrm>
          <a:prstGeom prst="rect">
            <a:avLst/>
          </a:prstGeom>
          <a:noFill/>
        </p:spPr>
      </p:pic>
      <p:sp>
        <p:nvSpPr>
          <p:cNvPr id="187" name="Google Shape;187;g286d26c7795_0_8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Select the appropriate customer, and click the OK button. This will return your selection to the application where the search was launched.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86d26c7795_0_8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Running a PowerSearch </a:t>
            </a:r>
            <a:endParaRPr/>
          </a:p>
        </p:txBody>
      </p:sp>
      <p:pic>
        <p:nvPicPr>
          <p:cNvPr id="194" name="Google Shape;194;g286d26c7795_0_88"/>
          <p:cNvPicPr preferRelativeResize="0">
            <a:picLocks noGrp="1"/>
          </p:cNvPicPr>
          <p:nvPr>
            <p:ph type="pic" idx="2"/>
          </p:nvPr>
        </p:nvPicPr>
        <p:blipFill>
          <a:blip r:embed="rId3">
            <a:alphaModFix/>
          </a:blip>
          <a:stretch>
            <a:fillRect/>
          </a:stretch>
        </p:blipFill>
        <p:spPr>
          <a:xfrm>
            <a:off x="750901" y="324699"/>
            <a:ext cx="7991600" cy="4604925"/>
          </a:xfrm>
          <a:prstGeom prst="rect">
            <a:avLst/>
          </a:prstGeom>
          <a:noFill/>
        </p:spPr>
      </p:pic>
      <p:sp>
        <p:nvSpPr>
          <p:cNvPr id="195" name="Google Shape;195;g286d26c7795_0_8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Some searches will have a “Drill Downs” tab available. Select a record and click on the “Drill Downs” tab.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87cdffcaaf_0_7"/>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Running a PowerSearch</a:t>
            </a:r>
            <a:endParaRPr/>
          </a:p>
        </p:txBody>
      </p:sp>
      <p:pic>
        <p:nvPicPr>
          <p:cNvPr id="202" name="Google Shape;202;g287cdffcaaf_0_7"/>
          <p:cNvPicPr preferRelativeResize="0">
            <a:picLocks noGrp="1"/>
          </p:cNvPicPr>
          <p:nvPr>
            <p:ph type="pic" idx="2"/>
          </p:nvPr>
        </p:nvPicPr>
        <p:blipFill>
          <a:blip r:embed="rId3">
            <a:alphaModFix/>
          </a:blip>
          <a:stretch>
            <a:fillRect/>
          </a:stretch>
        </p:blipFill>
        <p:spPr>
          <a:xfrm>
            <a:off x="758875" y="248225"/>
            <a:ext cx="7626251" cy="4394375"/>
          </a:xfrm>
          <a:prstGeom prst="rect">
            <a:avLst/>
          </a:prstGeom>
        </p:spPr>
      </p:pic>
      <p:sp>
        <p:nvSpPr>
          <p:cNvPr id="203" name="Google Shape;203;g287cdffcaaf_0_7"/>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The “Drill Downs” tab will show you a list of the available applications you can launch. Select the application and click on the OK button.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87cdffcaaf_0_14"/>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Running a PowerSearch</a:t>
            </a:r>
            <a:endParaRPr/>
          </a:p>
        </p:txBody>
      </p:sp>
      <p:pic>
        <p:nvPicPr>
          <p:cNvPr id="210" name="Google Shape;210;g287cdffcaaf_0_14"/>
          <p:cNvPicPr preferRelativeResize="0">
            <a:picLocks noGrp="1"/>
          </p:cNvPicPr>
          <p:nvPr>
            <p:ph type="pic" idx="2"/>
          </p:nvPr>
        </p:nvPicPr>
        <p:blipFill>
          <a:blip r:embed="rId3">
            <a:alphaModFix/>
          </a:blip>
          <a:stretch>
            <a:fillRect/>
          </a:stretch>
        </p:blipFill>
        <p:spPr>
          <a:xfrm>
            <a:off x="1021575" y="230625"/>
            <a:ext cx="7100849" cy="4730726"/>
          </a:xfrm>
          <a:prstGeom prst="rect">
            <a:avLst/>
          </a:prstGeom>
        </p:spPr>
      </p:pic>
      <p:sp>
        <p:nvSpPr>
          <p:cNvPr id="211" name="Google Shape;211;g287cdffcaaf_0_14"/>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In this example, clicking on the OK button launched the Open Orders Inquiry for customer 000100 which was highlighted on the search result list.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86d26c7795_0_95"/>
          <p:cNvSpPr txBox="1">
            <a:spLocks noGrp="1"/>
          </p:cNvSpPr>
          <p:nvPr>
            <p:ph type="title"/>
          </p:nvPr>
        </p:nvSpPr>
        <p:spPr>
          <a:xfrm>
            <a:off x="1828788" y="3289700"/>
            <a:ext cx="5486400" cy="5667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400"/>
              <a:buNone/>
            </a:pPr>
            <a:r>
              <a:rPr lang="en-US"/>
              <a:t>Modifying a PowerSearch </a:t>
            </a:r>
            <a:endParaRPr/>
          </a:p>
        </p:txBody>
      </p:sp>
      <p:pic>
        <p:nvPicPr>
          <p:cNvPr id="218" name="Google Shape;218;g286d26c7795_0_95"/>
          <p:cNvPicPr preferRelativeResize="0">
            <a:picLocks noGrp="1"/>
          </p:cNvPicPr>
          <p:nvPr>
            <p:ph type="pic" idx="2"/>
          </p:nvPr>
        </p:nvPicPr>
        <p:blipFill>
          <a:blip r:embed="rId3">
            <a:alphaModFix/>
          </a:blip>
          <a:stretch>
            <a:fillRect/>
          </a:stretch>
        </p:blipFill>
        <p:spPr>
          <a:xfrm>
            <a:off x="1078425" y="448475"/>
            <a:ext cx="6987160" cy="2880100"/>
          </a:xfrm>
          <a:prstGeom prst="rect">
            <a:avLst/>
          </a:prstGeom>
          <a:noFill/>
        </p:spPr>
      </p:pic>
      <p:sp>
        <p:nvSpPr>
          <p:cNvPr id="219" name="Google Shape;219;g286d26c7795_0_95"/>
          <p:cNvSpPr txBox="1">
            <a:spLocks noGrp="1"/>
          </p:cNvSpPr>
          <p:nvPr>
            <p:ph type="body" idx="1"/>
          </p:nvPr>
        </p:nvSpPr>
        <p:spPr>
          <a:xfrm>
            <a:off x="1828800" y="3943875"/>
            <a:ext cx="5486400" cy="237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If a user has rights to run PowerSearch per Global Setup, then when that user brings up the PowerSearch filter screen they will see the “Modify” button at the bottom right hand corner of the screen. </a:t>
            </a:r>
            <a:endParaRPr/>
          </a:p>
          <a:p>
            <a:pPr marL="0" lvl="0" indent="0" algn="l" rtl="0">
              <a:lnSpc>
                <a:spcPct val="100000"/>
              </a:lnSpc>
              <a:spcBef>
                <a:spcPts val="840"/>
              </a:spcBef>
              <a:spcAft>
                <a:spcPts val="0"/>
              </a:spcAft>
              <a:buSzPts val="1400"/>
              <a:buNone/>
            </a:pPr>
            <a:r>
              <a:rPr lang="en-US"/>
              <a:t>For example, you can go to Accounts Receivable-&gt; Customer File Maintenance-&gt; Change and press the F7 key to search for a customer you will see the list of searches shown above.</a:t>
            </a:r>
            <a:endParaRPr/>
          </a:p>
          <a:p>
            <a:pPr marL="0" lvl="0" indent="0" algn="l" rtl="0">
              <a:lnSpc>
                <a:spcPct val="100000"/>
              </a:lnSpc>
              <a:spcBef>
                <a:spcPts val="840"/>
              </a:spcBef>
              <a:spcAft>
                <a:spcPts val="0"/>
              </a:spcAft>
              <a:buSzPts val="1400"/>
              <a:buNone/>
            </a:pPr>
            <a:r>
              <a:rPr lang="en-US"/>
              <a:t>It shows the Legacy (original Elliott search) and UDS (User Defined Search) options that are available for the search. </a:t>
            </a:r>
            <a:endParaRPr/>
          </a:p>
          <a:p>
            <a:pPr marL="0" lvl="0" indent="0" algn="l" rtl="0">
              <a:lnSpc>
                <a:spcPct val="100000"/>
              </a:lnSpc>
              <a:spcBef>
                <a:spcPts val="840"/>
              </a:spcBef>
              <a:spcAft>
                <a:spcPts val="0"/>
              </a:spcAft>
              <a:buSzPts val="1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86d26c7795_0_10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Modifying a PowerSearch </a:t>
            </a:r>
            <a:endParaRPr/>
          </a:p>
        </p:txBody>
      </p:sp>
      <p:pic>
        <p:nvPicPr>
          <p:cNvPr id="226" name="Google Shape;226;g286d26c7795_0_103"/>
          <p:cNvPicPr preferRelativeResize="0">
            <a:picLocks noGrp="1"/>
          </p:cNvPicPr>
          <p:nvPr>
            <p:ph type="pic" idx="2"/>
          </p:nvPr>
        </p:nvPicPr>
        <p:blipFill>
          <a:blip r:embed="rId3">
            <a:alphaModFix/>
          </a:blip>
          <a:stretch>
            <a:fillRect/>
          </a:stretch>
        </p:blipFill>
        <p:spPr>
          <a:xfrm>
            <a:off x="1029800" y="341525"/>
            <a:ext cx="7547551" cy="4349025"/>
          </a:xfrm>
          <a:prstGeom prst="rect">
            <a:avLst/>
          </a:prstGeom>
          <a:noFill/>
        </p:spPr>
      </p:pic>
      <p:sp>
        <p:nvSpPr>
          <p:cNvPr id="227" name="Google Shape;227;g286d26c7795_0_103"/>
          <p:cNvSpPr txBox="1">
            <a:spLocks noGrp="1"/>
          </p:cNvSpPr>
          <p:nvPr>
            <p:ph type="body" idx="1"/>
          </p:nvPr>
        </p:nvSpPr>
        <p:spPr>
          <a:xfrm>
            <a:off x="1792300" y="5367357"/>
            <a:ext cx="5486400" cy="12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Choose ARCUSSCH.B.1.3.0 UDS Customer Multi-Fields Search from the list. You will see this screen. Let’s say you would like to add a selection criteria based on last sale date and see only those customers whose last sale date is greater than a certain date. To accomplish this click on the “Modify” button.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sz="4200"/>
              <a:t>Enable PowerSearch</a:t>
            </a:r>
            <a:endParaRPr sz="4200">
              <a:solidFill>
                <a:schemeClr val="lt2"/>
              </a:solidFill>
              <a:latin typeface="Arial"/>
              <a:ea typeface="Arial"/>
              <a:cs typeface="Arial"/>
              <a:sym typeface="Arial"/>
            </a:endParaRPr>
          </a:p>
        </p:txBody>
      </p:sp>
      <p:sp>
        <p:nvSpPr>
          <p:cNvPr id="92" name="Google Shape;92;p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342900" marR="0" lvl="0" indent="-152400" algn="ctr" rtl="0">
              <a:lnSpc>
                <a:spcPct val="100000"/>
              </a:lnSpc>
              <a:spcBef>
                <a:spcPts val="0"/>
              </a:spcBef>
              <a:spcAft>
                <a:spcPts val="0"/>
              </a:spcAft>
              <a:buClr>
                <a:schemeClr val="lt1"/>
              </a:buClr>
              <a:buSzPts val="3000"/>
              <a:buFont typeface="Arial"/>
              <a:buNone/>
            </a:pPr>
            <a:r>
              <a:rPr lang="en-US" sz="2400"/>
              <a:t>Company Specialized Control in Global Setup</a:t>
            </a:r>
            <a:endParaRPr sz="2400">
              <a:solidFill>
                <a:schemeClr val="lt1"/>
              </a:solidFill>
              <a:latin typeface="Arial"/>
              <a:ea typeface="Arial"/>
              <a:cs typeface="Arial"/>
              <a:sym typeface="Arial"/>
            </a:endParaRPr>
          </a:p>
        </p:txBody>
      </p:sp>
      <p:pic>
        <p:nvPicPr>
          <p:cNvPr id="93" name="Google Shape;93;p2"/>
          <p:cNvPicPr preferRelativeResize="0">
            <a:picLocks noGrp="1"/>
          </p:cNvPicPr>
          <p:nvPr>
            <p:ph type="pic" idx="2"/>
          </p:nvPr>
        </p:nvPicPr>
        <p:blipFill rotWithShape="1">
          <a:blip r:embed="rId3">
            <a:alphaModFix/>
          </a:blip>
          <a:srcRect l="1923" r="1913"/>
          <a:stretch/>
        </p:blipFill>
        <p:spPr>
          <a:xfrm>
            <a:off x="1792288" y="612775"/>
            <a:ext cx="5486399" cy="411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86d26c7795_0_110"/>
          <p:cNvSpPr txBox="1">
            <a:spLocks noGrp="1"/>
          </p:cNvSpPr>
          <p:nvPr>
            <p:ph type="title"/>
          </p:nvPr>
        </p:nvSpPr>
        <p:spPr>
          <a:xfrm>
            <a:off x="1792288" y="448005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34" name="Google Shape;234;g286d26c7795_0_110"/>
          <p:cNvPicPr preferRelativeResize="0">
            <a:picLocks noGrp="1"/>
          </p:cNvPicPr>
          <p:nvPr>
            <p:ph type="pic" idx="2"/>
          </p:nvPr>
        </p:nvPicPr>
        <p:blipFill rotWithShape="1">
          <a:blip r:embed="rId3">
            <a:alphaModFix/>
          </a:blip>
          <a:srcRect/>
          <a:stretch/>
        </p:blipFill>
        <p:spPr>
          <a:xfrm>
            <a:off x="1792288" y="397045"/>
            <a:ext cx="5486400" cy="3846860"/>
          </a:xfrm>
          <a:prstGeom prst="rect">
            <a:avLst/>
          </a:prstGeom>
          <a:noFill/>
        </p:spPr>
      </p:pic>
      <p:sp>
        <p:nvSpPr>
          <p:cNvPr id="235" name="Google Shape;235;g286d26c7795_0_110"/>
          <p:cNvSpPr txBox="1">
            <a:spLocks noGrp="1"/>
          </p:cNvSpPr>
          <p:nvPr>
            <p:ph type="body" idx="1"/>
          </p:nvPr>
        </p:nvSpPr>
        <p:spPr>
          <a:xfrm>
            <a:off x="1828800" y="5046760"/>
            <a:ext cx="5486400" cy="146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You need to add the column CUS_LAST_SALE_DT to the “Where” area at the top. The first step is to expand the ARCUSFIL table which contains the CUS_LAST_SALE_DT column.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86d26c7795_0_11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42" name="Google Shape;242;g286d26c7795_0_117"/>
          <p:cNvPicPr preferRelativeResize="0">
            <a:picLocks noGrp="1"/>
          </p:cNvPicPr>
          <p:nvPr>
            <p:ph type="pic" idx="2"/>
          </p:nvPr>
        </p:nvPicPr>
        <p:blipFill rotWithShape="1">
          <a:blip r:embed="rId3">
            <a:alphaModFix/>
          </a:blip>
          <a:srcRect/>
          <a:stretch/>
        </p:blipFill>
        <p:spPr>
          <a:xfrm>
            <a:off x="1235475" y="329025"/>
            <a:ext cx="6673050" cy="4678874"/>
          </a:xfrm>
          <a:prstGeom prst="rect">
            <a:avLst/>
          </a:prstGeom>
          <a:noFill/>
        </p:spPr>
      </p:pic>
      <p:sp>
        <p:nvSpPr>
          <p:cNvPr id="243" name="Google Shape;243;g286d26c7795_0_11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Drag the CUS_LAST_SALE_DT column from the “Body” area to the “Where” area after CUS_CONTACT.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86d26c7795_0_12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50" name="Google Shape;250;g286d26c7795_0_124"/>
          <p:cNvPicPr preferRelativeResize="0">
            <a:picLocks noGrp="1"/>
          </p:cNvPicPr>
          <p:nvPr>
            <p:ph type="pic" idx="2"/>
          </p:nvPr>
        </p:nvPicPr>
        <p:blipFill>
          <a:blip r:embed="rId3">
            <a:alphaModFix/>
          </a:blip>
          <a:stretch>
            <a:fillRect/>
          </a:stretch>
        </p:blipFill>
        <p:spPr>
          <a:xfrm>
            <a:off x="1792288" y="741311"/>
            <a:ext cx="5486401" cy="3857725"/>
          </a:xfrm>
          <a:prstGeom prst="rect">
            <a:avLst/>
          </a:prstGeom>
          <a:noFill/>
        </p:spPr>
      </p:pic>
      <p:sp>
        <p:nvSpPr>
          <p:cNvPr id="251" name="Google Shape;251;g286d26c7795_0_12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Now you can change the Operator of the CUS_LAST_SALE_DT in the “Where” are from the default of “=” (Equal) to “&gt;=” (Greater Equal).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86d26c7795_0_13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58" name="Google Shape;258;g286d26c7795_0_131"/>
          <p:cNvPicPr preferRelativeResize="0">
            <a:picLocks noGrp="1"/>
          </p:cNvPicPr>
          <p:nvPr>
            <p:ph type="pic" idx="2"/>
          </p:nvPr>
        </p:nvPicPr>
        <p:blipFill>
          <a:blip r:embed="rId3">
            <a:alphaModFix/>
          </a:blip>
          <a:stretch>
            <a:fillRect/>
          </a:stretch>
        </p:blipFill>
        <p:spPr>
          <a:xfrm>
            <a:off x="1792288" y="746745"/>
            <a:ext cx="5486400" cy="3846860"/>
          </a:xfrm>
          <a:prstGeom prst="rect">
            <a:avLst/>
          </a:prstGeom>
          <a:noFill/>
        </p:spPr>
      </p:pic>
      <p:sp>
        <p:nvSpPr>
          <p:cNvPr id="259" name="Google Shape;259;g286d26c7795_0_13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Change the prompt from “CUS_LAST_SALE_DT” to something more friendly such as “Last Sale Date”.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86d26c7795_0_13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66" name="Google Shape;266;g286d26c7795_0_138"/>
          <p:cNvPicPr preferRelativeResize="0">
            <a:picLocks noGrp="1"/>
          </p:cNvPicPr>
          <p:nvPr>
            <p:ph type="pic" idx="2"/>
          </p:nvPr>
        </p:nvPicPr>
        <p:blipFill>
          <a:blip r:embed="rId3">
            <a:alphaModFix/>
          </a:blip>
          <a:stretch>
            <a:fillRect/>
          </a:stretch>
        </p:blipFill>
        <p:spPr>
          <a:xfrm>
            <a:off x="1045862" y="319100"/>
            <a:ext cx="7052275" cy="4645724"/>
          </a:xfrm>
          <a:prstGeom prst="rect">
            <a:avLst/>
          </a:prstGeom>
          <a:noFill/>
        </p:spPr>
      </p:pic>
      <p:sp>
        <p:nvSpPr>
          <p:cNvPr id="267" name="Google Shape;267;g286d26c7795_0_13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Before saving your new design, you can click on the “Test” button to test your changes. The parameter screen is shown with the new criteria “Last Sale Date &gt;=”. Enter a value and click OK.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86d26c7795_0_15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74" name="Google Shape;274;g286d26c7795_0_152"/>
          <p:cNvPicPr preferRelativeResize="0">
            <a:picLocks noGrp="1"/>
          </p:cNvPicPr>
          <p:nvPr>
            <p:ph type="pic" idx="2"/>
          </p:nvPr>
        </p:nvPicPr>
        <p:blipFill rotWithShape="1">
          <a:blip r:embed="rId3">
            <a:alphaModFix/>
          </a:blip>
          <a:srcRect/>
          <a:stretch/>
        </p:blipFill>
        <p:spPr>
          <a:xfrm>
            <a:off x="979188" y="214299"/>
            <a:ext cx="7185625" cy="4733575"/>
          </a:xfrm>
          <a:prstGeom prst="rect">
            <a:avLst/>
          </a:prstGeom>
          <a:noFill/>
        </p:spPr>
      </p:pic>
      <p:sp>
        <p:nvSpPr>
          <p:cNvPr id="275" name="Google Shape;275;g286d26c7795_0_15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The results are shown in the list using the new criteria that was added to the search.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86d26c7795_0_159"/>
          <p:cNvSpPr txBox="1">
            <a:spLocks noGrp="1"/>
          </p:cNvSpPr>
          <p:nvPr>
            <p:ph type="title"/>
          </p:nvPr>
        </p:nvSpPr>
        <p:spPr>
          <a:xfrm>
            <a:off x="1792288" y="4639325"/>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82" name="Google Shape;282;g286d26c7795_0_159"/>
          <p:cNvPicPr preferRelativeResize="0">
            <a:picLocks noGrp="1"/>
          </p:cNvPicPr>
          <p:nvPr>
            <p:ph type="pic" idx="2"/>
          </p:nvPr>
        </p:nvPicPr>
        <p:blipFill rotWithShape="1">
          <a:blip r:embed="rId3">
            <a:alphaModFix/>
          </a:blip>
          <a:srcRect l="49" r="59"/>
          <a:stretch/>
        </p:blipFill>
        <p:spPr>
          <a:xfrm>
            <a:off x="1792288" y="701025"/>
            <a:ext cx="5486401" cy="3938300"/>
          </a:xfrm>
          <a:prstGeom prst="rect">
            <a:avLst/>
          </a:prstGeom>
          <a:noFill/>
          <a:ln>
            <a:noFill/>
          </a:ln>
        </p:spPr>
      </p:pic>
      <p:sp>
        <p:nvSpPr>
          <p:cNvPr id="283" name="Google Shape;283;g286d26c7795_0_159"/>
          <p:cNvSpPr txBox="1">
            <a:spLocks noGrp="1"/>
          </p:cNvSpPr>
          <p:nvPr>
            <p:ph type="body" idx="1"/>
          </p:nvPr>
        </p:nvSpPr>
        <p:spPr>
          <a:xfrm>
            <a:off x="1792300" y="5206033"/>
            <a:ext cx="5486400" cy="13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You can continue to modify the search. You can also “Exit” without saving it. If you choose “Save New” in the designer screen, the application will ask you to update the search title and provide a search abstract. A search abstract is a short multi-line description of this search.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86d26c7795_0_166"/>
          <p:cNvSpPr txBox="1">
            <a:spLocks noGrp="1"/>
          </p:cNvSpPr>
          <p:nvPr>
            <p:ph type="title"/>
          </p:nvPr>
        </p:nvSpPr>
        <p:spPr>
          <a:xfrm>
            <a:off x="1828788" y="3886075"/>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Adding a Filter</a:t>
            </a:r>
            <a:endParaRPr/>
          </a:p>
        </p:txBody>
      </p:sp>
      <p:pic>
        <p:nvPicPr>
          <p:cNvPr id="290" name="Google Shape;290;g286d26c7795_0_166"/>
          <p:cNvPicPr preferRelativeResize="0">
            <a:picLocks noGrp="1"/>
          </p:cNvPicPr>
          <p:nvPr>
            <p:ph type="pic" idx="2"/>
          </p:nvPr>
        </p:nvPicPr>
        <p:blipFill>
          <a:blip r:embed="rId3">
            <a:alphaModFix/>
          </a:blip>
          <a:stretch>
            <a:fillRect/>
          </a:stretch>
        </p:blipFill>
        <p:spPr>
          <a:xfrm>
            <a:off x="788700" y="554070"/>
            <a:ext cx="7846949" cy="3234510"/>
          </a:xfrm>
          <a:prstGeom prst="rect">
            <a:avLst/>
          </a:prstGeom>
          <a:noFill/>
        </p:spPr>
      </p:pic>
      <p:sp>
        <p:nvSpPr>
          <p:cNvPr id="291" name="Google Shape;291;g286d26c7795_0_166"/>
          <p:cNvSpPr txBox="1">
            <a:spLocks noGrp="1"/>
          </p:cNvSpPr>
          <p:nvPr>
            <p:ph type="body" idx="1"/>
          </p:nvPr>
        </p:nvSpPr>
        <p:spPr>
          <a:xfrm>
            <a:off x="1828800" y="4452775"/>
            <a:ext cx="5486400" cy="150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Once you exit, if you choose to “Save New”, then the new search will be listed in the search selection screen.</a:t>
            </a:r>
            <a:endParaRPr/>
          </a:p>
          <a:p>
            <a:pPr marL="0" lvl="0" indent="0" algn="l" rtl="0">
              <a:lnSpc>
                <a:spcPct val="100000"/>
              </a:lnSpc>
              <a:spcBef>
                <a:spcPts val="840"/>
              </a:spcBef>
              <a:spcAft>
                <a:spcPts val="0"/>
              </a:spcAft>
              <a:buSzPts val="1400"/>
              <a:buNone/>
            </a:pPr>
            <a:r>
              <a:rPr lang="en-US"/>
              <a:t>The search is “ARCUSSCH.B.1.3.1” with the last digit “1” meaning that this is the first revision from the original search ID “ARCUSSCH.B.1.3.0”. </a:t>
            </a:r>
            <a:endParaRPr/>
          </a:p>
          <a:p>
            <a:pPr marL="0" lvl="0" indent="0" algn="l" rtl="0">
              <a:lnSpc>
                <a:spcPct val="100000"/>
              </a:lnSpc>
              <a:spcBef>
                <a:spcPts val="840"/>
              </a:spcBef>
              <a:spcAft>
                <a:spcPts val="0"/>
              </a:spcAft>
              <a:buClr>
                <a:schemeClr val="accent2"/>
              </a:buClr>
              <a:buSzPts val="1100"/>
              <a:buFont typeface="Arial"/>
              <a:buNone/>
            </a:pPr>
            <a:endParaRPr/>
          </a:p>
          <a:p>
            <a:pPr marL="0" lvl="0" indent="0" algn="l" rtl="0">
              <a:lnSpc>
                <a:spcPct val="100000"/>
              </a:lnSpc>
              <a:spcBef>
                <a:spcPts val="840"/>
              </a:spcBef>
              <a:spcAft>
                <a:spcPts val="0"/>
              </a:spcAft>
              <a:buSzPts val="1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86d26c7795_0_17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Changing a Search Title</a:t>
            </a:r>
            <a:endParaRPr/>
          </a:p>
        </p:txBody>
      </p:sp>
      <p:pic>
        <p:nvPicPr>
          <p:cNvPr id="298" name="Google Shape;298;g286d26c7795_0_173"/>
          <p:cNvPicPr preferRelativeResize="0">
            <a:picLocks noGrp="1"/>
          </p:cNvPicPr>
          <p:nvPr>
            <p:ph type="pic" idx="2"/>
          </p:nvPr>
        </p:nvPicPr>
        <p:blipFill rotWithShape="1">
          <a:blip r:embed="rId3">
            <a:alphaModFix/>
          </a:blip>
          <a:srcRect/>
          <a:stretch/>
        </p:blipFill>
        <p:spPr>
          <a:xfrm>
            <a:off x="1306665" y="338776"/>
            <a:ext cx="6457676" cy="4527876"/>
          </a:xfrm>
          <a:prstGeom prst="rect">
            <a:avLst/>
          </a:prstGeom>
          <a:noFill/>
        </p:spPr>
      </p:pic>
      <p:sp>
        <p:nvSpPr>
          <p:cNvPr id="299" name="Google Shape;299;g286d26c7795_0_173"/>
          <p:cNvSpPr txBox="1">
            <a:spLocks noGrp="1"/>
          </p:cNvSpPr>
          <p:nvPr>
            <p:ph type="body" idx="1"/>
          </p:nvPr>
        </p:nvSpPr>
        <p:spPr>
          <a:xfrm>
            <a:off x="1792300" y="5367357"/>
            <a:ext cx="5486400" cy="128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Change the title of the search in the title area. To save the search, click on “Save” instead of “Save New”. If you choose to “Save New” then a new search “ARCUSSCH.B.1.3.2” will be created. This is normally chosen when saving an entirely new version of a search.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86d26c7795_0_18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Changing the Title</a:t>
            </a:r>
            <a:endParaRPr/>
          </a:p>
        </p:txBody>
      </p:sp>
      <p:pic>
        <p:nvPicPr>
          <p:cNvPr id="306" name="Google Shape;306;g286d26c7795_0_180"/>
          <p:cNvPicPr preferRelativeResize="0">
            <a:picLocks noGrp="1"/>
          </p:cNvPicPr>
          <p:nvPr>
            <p:ph type="pic" idx="2"/>
          </p:nvPr>
        </p:nvPicPr>
        <p:blipFill rotWithShape="1">
          <a:blip r:embed="rId3">
            <a:alphaModFix/>
          </a:blip>
          <a:srcRect t="59" b="59"/>
          <a:stretch/>
        </p:blipFill>
        <p:spPr>
          <a:xfrm>
            <a:off x="1792288" y="1051935"/>
            <a:ext cx="5486400" cy="3236479"/>
          </a:xfrm>
          <a:prstGeom prst="rect">
            <a:avLst/>
          </a:prstGeom>
          <a:noFill/>
          <a:ln>
            <a:noFill/>
          </a:ln>
        </p:spPr>
      </p:pic>
      <p:sp>
        <p:nvSpPr>
          <p:cNvPr id="307" name="Google Shape;307;g286d26c7795_0_18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You will be prompted to log this change. You can either skip it by clicking on the “Exit” button or add something to indicate the nature of the change and click on “Save”.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86d26c7795_0_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sz="4200"/>
              <a:t>Enable PowerSearch</a:t>
            </a:r>
            <a:endParaRPr sz="4200"/>
          </a:p>
        </p:txBody>
      </p:sp>
      <p:pic>
        <p:nvPicPr>
          <p:cNvPr id="100" name="Google Shape;100;g286d26c7795_0_1"/>
          <p:cNvPicPr preferRelativeResize="0">
            <a:picLocks noGrp="1"/>
          </p:cNvPicPr>
          <p:nvPr>
            <p:ph type="pic" idx="2"/>
          </p:nvPr>
        </p:nvPicPr>
        <p:blipFill>
          <a:blip r:embed="rId3">
            <a:alphaModFix/>
          </a:blip>
          <a:stretch>
            <a:fillRect/>
          </a:stretch>
        </p:blipFill>
        <p:spPr>
          <a:xfrm>
            <a:off x="1792288" y="691746"/>
            <a:ext cx="5486399" cy="3956858"/>
          </a:xfrm>
          <a:prstGeom prst="rect">
            <a:avLst/>
          </a:prstGeom>
          <a:noFill/>
        </p:spPr>
      </p:pic>
      <p:sp>
        <p:nvSpPr>
          <p:cNvPr id="101" name="Google Shape;101;g286d26c7795_0_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PSQL Relational Engine</a:t>
            </a:r>
            <a:endParaRPr/>
          </a:p>
          <a:p>
            <a:pPr marL="0" lvl="0" indent="0" algn="l" rtl="0">
              <a:lnSpc>
                <a:spcPct val="100000"/>
              </a:lnSpc>
              <a:spcBef>
                <a:spcPts val="840"/>
              </a:spcBef>
              <a:spcAft>
                <a:spcPts val="0"/>
              </a:spcAft>
              <a:buSzPts val="1400"/>
              <a:buNone/>
            </a:pPr>
            <a:r>
              <a:rPr lang="en-US"/>
              <a:t>Supports Elliott 8.2 and 8.5 (alpha document) Data Formats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86d26c7795_0_187"/>
          <p:cNvSpPr txBox="1">
            <a:spLocks noGrp="1"/>
          </p:cNvSpPr>
          <p:nvPr>
            <p:ph type="title"/>
          </p:nvPr>
        </p:nvSpPr>
        <p:spPr>
          <a:xfrm>
            <a:off x="1792288" y="4387575"/>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Change Order By Sequence</a:t>
            </a:r>
            <a:endParaRPr/>
          </a:p>
        </p:txBody>
      </p:sp>
      <p:pic>
        <p:nvPicPr>
          <p:cNvPr id="314" name="Google Shape;314;g286d26c7795_0_187"/>
          <p:cNvPicPr preferRelativeResize="0">
            <a:picLocks noGrp="1"/>
          </p:cNvPicPr>
          <p:nvPr>
            <p:ph type="pic" idx="2"/>
          </p:nvPr>
        </p:nvPicPr>
        <p:blipFill>
          <a:blip r:embed="rId3">
            <a:alphaModFix/>
          </a:blip>
          <a:stretch>
            <a:fillRect/>
          </a:stretch>
        </p:blipFill>
        <p:spPr>
          <a:xfrm>
            <a:off x="1792288" y="406745"/>
            <a:ext cx="5486400" cy="3846860"/>
          </a:xfrm>
          <a:prstGeom prst="rect">
            <a:avLst/>
          </a:prstGeom>
          <a:noFill/>
        </p:spPr>
      </p:pic>
      <p:sp>
        <p:nvSpPr>
          <p:cNvPr id="315" name="Google Shape;315;g286d26c7795_0_187"/>
          <p:cNvSpPr txBox="1">
            <a:spLocks noGrp="1"/>
          </p:cNvSpPr>
          <p:nvPr>
            <p:ph type="body" idx="1"/>
          </p:nvPr>
        </p:nvSpPr>
        <p:spPr>
          <a:xfrm>
            <a:off x="1792300" y="4954272"/>
            <a:ext cx="5486400" cy="174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To add a field to the Order By/Grouping area, expand the ARCUSFIL node and drag CUS_ST to the Order By/Grouping area. Two columns are now shown in the Order By/Grouping area.</a:t>
            </a:r>
            <a:endParaRPr/>
          </a:p>
          <a:p>
            <a:pPr marL="457200" lvl="0" indent="-317500" algn="l" rtl="0">
              <a:lnSpc>
                <a:spcPct val="100000"/>
              </a:lnSpc>
              <a:spcBef>
                <a:spcPts val="840"/>
              </a:spcBef>
              <a:spcAft>
                <a:spcPts val="0"/>
              </a:spcAft>
              <a:buSzPts val="1400"/>
              <a:buChar char="●"/>
            </a:pPr>
            <a:r>
              <a:rPr lang="en-US"/>
              <a:t>CUS_NAME  	ASC</a:t>
            </a:r>
            <a:endParaRPr/>
          </a:p>
          <a:p>
            <a:pPr marL="457200" lvl="0" indent="-317500" algn="l" rtl="0">
              <a:lnSpc>
                <a:spcPct val="100000"/>
              </a:lnSpc>
              <a:spcBef>
                <a:spcPts val="0"/>
              </a:spcBef>
              <a:spcAft>
                <a:spcPts val="0"/>
              </a:spcAft>
              <a:buSzPts val="1400"/>
              <a:buChar char="●"/>
            </a:pPr>
            <a:r>
              <a:rPr lang="en-US"/>
              <a:t>CUS_ST		ASC</a:t>
            </a:r>
            <a:endParaRPr/>
          </a:p>
          <a:p>
            <a:pPr marL="0" lvl="0" indent="0" algn="l" rtl="0">
              <a:lnSpc>
                <a:spcPct val="100000"/>
              </a:lnSpc>
              <a:spcBef>
                <a:spcPts val="840"/>
              </a:spcBef>
              <a:spcAft>
                <a:spcPts val="0"/>
              </a:spcAft>
              <a:buSzPts val="1400"/>
              <a:buNone/>
            </a:pPr>
            <a:r>
              <a:rPr lang="en-US"/>
              <a:t>ASC means ascending. You could also choose DESC which means descending.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86d26c7795_0_20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Change Order By Sequence</a:t>
            </a:r>
            <a:endParaRPr/>
          </a:p>
        </p:txBody>
      </p:sp>
      <p:pic>
        <p:nvPicPr>
          <p:cNvPr id="322" name="Google Shape;322;g286d26c7795_0_208"/>
          <p:cNvPicPr preferRelativeResize="0">
            <a:picLocks noGrp="1"/>
          </p:cNvPicPr>
          <p:nvPr>
            <p:ph type="pic" idx="2"/>
          </p:nvPr>
        </p:nvPicPr>
        <p:blipFill>
          <a:blip r:embed="rId3">
            <a:alphaModFix/>
          </a:blip>
          <a:stretch>
            <a:fillRect/>
          </a:stretch>
        </p:blipFill>
        <p:spPr>
          <a:xfrm>
            <a:off x="1447014" y="462480"/>
            <a:ext cx="6176976" cy="4331066"/>
          </a:xfrm>
          <a:prstGeom prst="rect">
            <a:avLst/>
          </a:prstGeom>
          <a:noFill/>
        </p:spPr>
      </p:pic>
      <p:sp>
        <p:nvSpPr>
          <p:cNvPr id="323" name="Google Shape;323;g286d26c7795_0_20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Change the report title to and click on “Save” to save the changes.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86d26c7795_0_19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Change order By Sequence</a:t>
            </a:r>
            <a:endParaRPr/>
          </a:p>
        </p:txBody>
      </p:sp>
      <p:pic>
        <p:nvPicPr>
          <p:cNvPr id="330" name="Google Shape;330;g286d26c7795_0_194"/>
          <p:cNvPicPr preferRelativeResize="0">
            <a:picLocks noGrp="1"/>
          </p:cNvPicPr>
          <p:nvPr>
            <p:ph type="pic" idx="2"/>
          </p:nvPr>
        </p:nvPicPr>
        <p:blipFill rotWithShape="1">
          <a:blip r:embed="rId3">
            <a:alphaModFix/>
          </a:blip>
          <a:srcRect/>
          <a:stretch/>
        </p:blipFill>
        <p:spPr>
          <a:xfrm>
            <a:off x="1792288" y="1050000"/>
            <a:ext cx="5486400" cy="3240350"/>
          </a:xfrm>
          <a:prstGeom prst="rect">
            <a:avLst/>
          </a:prstGeom>
          <a:noFill/>
          <a:ln>
            <a:noFill/>
          </a:ln>
        </p:spPr>
      </p:pic>
      <p:sp>
        <p:nvSpPr>
          <p:cNvPr id="331" name="Google Shape;331;g286d26c7795_0_19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You will be prompted to log this change. You can either skip it by clicking on the “Exit” button or put in something to indicate the nature of this change and click on “Save”.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86d26c7795_0_21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Change Order By Sequence</a:t>
            </a:r>
            <a:endParaRPr/>
          </a:p>
        </p:txBody>
      </p:sp>
      <p:pic>
        <p:nvPicPr>
          <p:cNvPr id="338" name="Google Shape;338;g286d26c7795_0_215"/>
          <p:cNvPicPr preferRelativeResize="0">
            <a:picLocks noGrp="1"/>
          </p:cNvPicPr>
          <p:nvPr>
            <p:ph type="pic" idx="2"/>
          </p:nvPr>
        </p:nvPicPr>
        <p:blipFill>
          <a:blip r:embed="rId3">
            <a:alphaModFix/>
          </a:blip>
          <a:stretch>
            <a:fillRect/>
          </a:stretch>
        </p:blipFill>
        <p:spPr>
          <a:xfrm>
            <a:off x="935200" y="156000"/>
            <a:ext cx="7200599" cy="4743425"/>
          </a:xfrm>
          <a:prstGeom prst="rect">
            <a:avLst/>
          </a:prstGeom>
          <a:noFill/>
        </p:spPr>
      </p:pic>
      <p:sp>
        <p:nvSpPr>
          <p:cNvPr id="339" name="Google Shape;339;g286d26c7795_0_21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Run the search and see if the result is what you expect.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86d26c7795_0_222"/>
          <p:cNvSpPr txBox="1">
            <a:spLocks noGrp="1"/>
          </p:cNvSpPr>
          <p:nvPr>
            <p:ph type="title"/>
          </p:nvPr>
        </p:nvSpPr>
        <p:spPr>
          <a:xfrm>
            <a:off x="1792288" y="4407025"/>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a:t>Modify the Body of the Search</a:t>
            </a:r>
            <a:endParaRPr/>
          </a:p>
        </p:txBody>
      </p:sp>
      <p:pic>
        <p:nvPicPr>
          <p:cNvPr id="346" name="Google Shape;346;g286d26c7795_0_222"/>
          <p:cNvPicPr preferRelativeResize="0">
            <a:picLocks noGrp="1"/>
          </p:cNvPicPr>
          <p:nvPr>
            <p:ph type="pic" idx="2"/>
          </p:nvPr>
        </p:nvPicPr>
        <p:blipFill rotWithShape="1">
          <a:blip r:embed="rId3">
            <a:alphaModFix/>
          </a:blip>
          <a:srcRect/>
          <a:stretch/>
        </p:blipFill>
        <p:spPr>
          <a:xfrm>
            <a:off x="1792288" y="426195"/>
            <a:ext cx="5486400" cy="3846860"/>
          </a:xfrm>
          <a:prstGeom prst="rect">
            <a:avLst/>
          </a:prstGeom>
          <a:noFill/>
        </p:spPr>
      </p:pic>
      <p:sp>
        <p:nvSpPr>
          <p:cNvPr id="347" name="Google Shape;347;g286d26c7795_0_222"/>
          <p:cNvSpPr txBox="1">
            <a:spLocks noGrp="1"/>
          </p:cNvSpPr>
          <p:nvPr>
            <p:ph type="body" idx="1"/>
          </p:nvPr>
        </p:nvSpPr>
        <p:spPr>
          <a:xfrm>
            <a:off x="1828800" y="4973735"/>
            <a:ext cx="5486400" cy="150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You can further modify this search add the CUS_LAST_SALE_DT field to the body area of the search. You can drag CUS_LAST_SALE_DT to the Line 1 area and place it after the CUS_CONTACT column.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86d26c7795_0_23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1400"/>
              <a:buFont typeface="Arial"/>
              <a:buNone/>
            </a:pPr>
            <a:r>
              <a:rPr lang="en-US">
                <a:solidFill>
                  <a:schemeClr val="dk1"/>
                </a:solidFill>
              </a:rPr>
              <a:t>Modify the Body of the Search</a:t>
            </a:r>
            <a:endParaRPr/>
          </a:p>
        </p:txBody>
      </p:sp>
      <p:pic>
        <p:nvPicPr>
          <p:cNvPr id="354" name="Google Shape;354;g286d26c7795_0_236"/>
          <p:cNvPicPr preferRelativeResize="0">
            <a:picLocks noGrp="1"/>
          </p:cNvPicPr>
          <p:nvPr>
            <p:ph type="pic" idx="2"/>
          </p:nvPr>
        </p:nvPicPr>
        <p:blipFill>
          <a:blip r:embed="rId3">
            <a:alphaModFix/>
          </a:blip>
          <a:stretch>
            <a:fillRect/>
          </a:stretch>
        </p:blipFill>
        <p:spPr>
          <a:xfrm>
            <a:off x="687012" y="308776"/>
            <a:ext cx="7696976" cy="4693874"/>
          </a:xfrm>
          <a:prstGeom prst="rect">
            <a:avLst/>
          </a:prstGeom>
          <a:noFill/>
        </p:spPr>
      </p:pic>
      <p:sp>
        <p:nvSpPr>
          <p:cNvPr id="355" name="Google Shape;355;g286d26c7795_0_236"/>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Save and test the result.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86d26c7795_0_312"/>
          <p:cNvSpPr txBox="1">
            <a:spLocks noGrp="1"/>
          </p:cNvSpPr>
          <p:nvPr>
            <p:ph type="title"/>
          </p:nvPr>
        </p:nvSpPr>
        <p:spPr>
          <a:xfrm>
            <a:off x="1828788" y="442175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sz="1700"/>
              <a:t>Save Default Parameters &amp; Reuse</a:t>
            </a:r>
            <a:endParaRPr sz="1700"/>
          </a:p>
        </p:txBody>
      </p:sp>
      <p:pic>
        <p:nvPicPr>
          <p:cNvPr id="362" name="Google Shape;362;g286d26c7795_0_312"/>
          <p:cNvPicPr preferRelativeResize="0">
            <a:picLocks noGrp="1"/>
          </p:cNvPicPr>
          <p:nvPr>
            <p:ph type="pic" idx="2"/>
          </p:nvPr>
        </p:nvPicPr>
        <p:blipFill>
          <a:blip r:embed="rId3">
            <a:alphaModFix/>
          </a:blip>
          <a:stretch>
            <a:fillRect/>
          </a:stretch>
        </p:blipFill>
        <p:spPr>
          <a:xfrm>
            <a:off x="1792288" y="637857"/>
            <a:ext cx="5486400" cy="3345786"/>
          </a:xfrm>
          <a:prstGeom prst="rect">
            <a:avLst/>
          </a:prstGeom>
          <a:noFill/>
        </p:spPr>
      </p:pic>
      <p:sp>
        <p:nvSpPr>
          <p:cNvPr id="363" name="Google Shape;363;g286d26c7795_0_312"/>
          <p:cNvSpPr txBox="1">
            <a:spLocks noGrp="1"/>
          </p:cNvSpPr>
          <p:nvPr>
            <p:ph type="body" idx="1"/>
          </p:nvPr>
        </p:nvSpPr>
        <p:spPr>
          <a:xfrm>
            <a:off x="1828800" y="5042059"/>
            <a:ext cx="5486400" cy="141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If you have run a search many times and you notice that you often choose the same parameters, you can save this information to use later. To save the parameters, click on the “Save” tab.</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86d26c7795_0_319"/>
          <p:cNvSpPr txBox="1">
            <a:spLocks noGrp="1"/>
          </p:cNvSpPr>
          <p:nvPr>
            <p:ph type="title"/>
          </p:nvPr>
        </p:nvSpPr>
        <p:spPr>
          <a:xfrm>
            <a:off x="1792288" y="41012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accent2"/>
              </a:buClr>
              <a:buSzPts val="1100"/>
              <a:buFont typeface="Arial"/>
              <a:buNone/>
            </a:pPr>
            <a:r>
              <a:rPr lang="en-US" sz="1700">
                <a:solidFill>
                  <a:schemeClr val="dk1"/>
                </a:solidFill>
              </a:rPr>
              <a:t>Save Default Parameters &amp; Reuse</a:t>
            </a:r>
            <a:endParaRPr/>
          </a:p>
        </p:txBody>
      </p:sp>
      <p:pic>
        <p:nvPicPr>
          <p:cNvPr id="370" name="Google Shape;370;g286d26c7795_0_319"/>
          <p:cNvPicPr preferRelativeResize="0">
            <a:picLocks noGrp="1"/>
          </p:cNvPicPr>
          <p:nvPr>
            <p:ph type="pic" idx="2"/>
          </p:nvPr>
        </p:nvPicPr>
        <p:blipFill rotWithShape="1">
          <a:blip r:embed="rId3">
            <a:alphaModFix/>
          </a:blip>
          <a:srcRect/>
          <a:stretch/>
        </p:blipFill>
        <p:spPr>
          <a:xfrm>
            <a:off x="1792288" y="1412875"/>
            <a:ext cx="5486400" cy="2514600"/>
          </a:xfrm>
          <a:prstGeom prst="rect">
            <a:avLst/>
          </a:prstGeom>
          <a:noFill/>
          <a:ln>
            <a:noFill/>
          </a:ln>
        </p:spPr>
      </p:pic>
      <p:sp>
        <p:nvSpPr>
          <p:cNvPr id="371" name="Google Shape;371;g286d26c7795_0_319"/>
          <p:cNvSpPr txBox="1">
            <a:spLocks noGrp="1"/>
          </p:cNvSpPr>
          <p:nvPr>
            <p:ph type="body" idx="1"/>
          </p:nvPr>
        </p:nvSpPr>
        <p:spPr>
          <a:xfrm>
            <a:off x="1828800" y="4667914"/>
            <a:ext cx="5486400" cy="176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In the popup window, enter a description for the search. If you want this to be your default, click on the “Make this template my default template” check box.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86d26c7795_0_32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accent2"/>
              </a:buClr>
              <a:buSzPts val="1100"/>
              <a:buFont typeface="Arial"/>
              <a:buNone/>
            </a:pPr>
            <a:r>
              <a:rPr lang="en-US" sz="1700">
                <a:solidFill>
                  <a:schemeClr val="dk1"/>
                </a:solidFill>
              </a:rPr>
              <a:t>Save Default Parameters, Output Format &amp; Reuse</a:t>
            </a:r>
            <a:endParaRPr/>
          </a:p>
        </p:txBody>
      </p:sp>
      <p:pic>
        <p:nvPicPr>
          <p:cNvPr id="378" name="Google Shape;378;g286d26c7795_0_326"/>
          <p:cNvPicPr preferRelativeResize="0">
            <a:picLocks noGrp="1"/>
          </p:cNvPicPr>
          <p:nvPr>
            <p:ph type="pic" idx="2"/>
          </p:nvPr>
        </p:nvPicPr>
        <p:blipFill>
          <a:blip r:embed="rId3">
            <a:alphaModFix/>
          </a:blip>
          <a:stretch>
            <a:fillRect/>
          </a:stretch>
        </p:blipFill>
        <p:spPr>
          <a:xfrm>
            <a:off x="1042326" y="326875"/>
            <a:ext cx="7335401" cy="4473726"/>
          </a:xfrm>
          <a:prstGeom prst="rect">
            <a:avLst/>
          </a:prstGeom>
          <a:noFill/>
        </p:spPr>
      </p:pic>
      <p:sp>
        <p:nvSpPr>
          <p:cNvPr id="379" name="Google Shape;379;g286d26c7795_0_326"/>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The next time you run the search, click on the “Use” tab to select the parameters you want.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87a821d729_1_0"/>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a:t>Questions and Answers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86d26c7795_0_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sz="4200"/>
              <a:t>Enable PowerSearch</a:t>
            </a:r>
            <a:endParaRPr sz="4200"/>
          </a:p>
        </p:txBody>
      </p:sp>
      <p:pic>
        <p:nvPicPr>
          <p:cNvPr id="108" name="Google Shape;108;g286d26c7795_0_8"/>
          <p:cNvPicPr preferRelativeResize="0">
            <a:picLocks noGrp="1"/>
          </p:cNvPicPr>
          <p:nvPr>
            <p:ph type="pic" idx="2"/>
          </p:nvPr>
        </p:nvPicPr>
        <p:blipFill rotWithShape="1">
          <a:blip r:embed="rId3">
            <a:alphaModFix/>
          </a:blip>
          <a:srcRect l="1923" r="1913"/>
          <a:stretch/>
        </p:blipFill>
        <p:spPr>
          <a:xfrm>
            <a:off x="1792288" y="612775"/>
            <a:ext cx="5486399" cy="4114800"/>
          </a:xfrm>
          <a:prstGeom prst="rect">
            <a:avLst/>
          </a:prstGeom>
          <a:noFill/>
          <a:ln>
            <a:noFill/>
          </a:ln>
        </p:spPr>
      </p:pic>
      <p:sp>
        <p:nvSpPr>
          <p:cNvPr id="109" name="Google Shape;109;g286d26c7795_0_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Y - Supervisor has access to “Show” option to control which searches are disabled</a:t>
            </a:r>
            <a:endParaRPr/>
          </a:p>
          <a:p>
            <a:pPr marL="0" lvl="0" indent="0" algn="l" rtl="0">
              <a:lnSpc>
                <a:spcPct val="100000"/>
              </a:lnSpc>
              <a:spcBef>
                <a:spcPts val="840"/>
              </a:spcBef>
              <a:spcAft>
                <a:spcPts val="0"/>
              </a:spcAft>
              <a:buSzPts val="1400"/>
              <a:buNone/>
            </a:pPr>
            <a:r>
              <a:rPr lang="en-US"/>
              <a:t>N - All searches are available to all users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86d26c7795_0_1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sz="4200"/>
              <a:t>Enable PowerSearch</a:t>
            </a:r>
            <a:endParaRPr sz="4200"/>
          </a:p>
        </p:txBody>
      </p:sp>
      <p:pic>
        <p:nvPicPr>
          <p:cNvPr id="116" name="Google Shape;116;g286d26c7795_0_15"/>
          <p:cNvPicPr preferRelativeResize="0">
            <a:picLocks noGrp="1"/>
          </p:cNvPicPr>
          <p:nvPr>
            <p:ph type="pic" idx="2"/>
          </p:nvPr>
        </p:nvPicPr>
        <p:blipFill>
          <a:blip r:embed="rId3">
            <a:alphaModFix/>
          </a:blip>
          <a:stretch>
            <a:fillRect/>
          </a:stretch>
        </p:blipFill>
        <p:spPr>
          <a:xfrm>
            <a:off x="1709650" y="1160750"/>
            <a:ext cx="6527725" cy="2690726"/>
          </a:xfrm>
          <a:prstGeom prst="rect">
            <a:avLst/>
          </a:prstGeom>
          <a:noFill/>
        </p:spPr>
      </p:pic>
      <p:sp>
        <p:nvSpPr>
          <p:cNvPr id="117" name="Google Shape;117;g286d26c7795_0_1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Supervisor can control which searches are disabled for all users.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86d26c7795_0_2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sz="4200"/>
              <a:t>Enable PowerSearch</a:t>
            </a:r>
            <a:endParaRPr sz="4200"/>
          </a:p>
        </p:txBody>
      </p:sp>
      <p:pic>
        <p:nvPicPr>
          <p:cNvPr id="124" name="Google Shape;124;g286d26c7795_0_29"/>
          <p:cNvPicPr preferRelativeResize="0">
            <a:picLocks noGrp="1"/>
          </p:cNvPicPr>
          <p:nvPr>
            <p:ph type="pic" idx="2"/>
          </p:nvPr>
        </p:nvPicPr>
        <p:blipFill rotWithShape="1">
          <a:blip r:embed="rId3">
            <a:alphaModFix/>
          </a:blip>
          <a:srcRect l="1923" r="1912"/>
          <a:stretch/>
        </p:blipFill>
        <p:spPr>
          <a:xfrm>
            <a:off x="1792288" y="612775"/>
            <a:ext cx="5486399" cy="4114800"/>
          </a:xfrm>
          <a:prstGeom prst="rect">
            <a:avLst/>
          </a:prstGeom>
          <a:noFill/>
          <a:ln>
            <a:noFill/>
          </a:ln>
        </p:spPr>
      </p:pic>
      <p:sp>
        <p:nvSpPr>
          <p:cNvPr id="125" name="Google Shape;125;g286d26c7795_0_2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This option allows you to determine which users can run and modify PowerSearch searches. This can be controlled globally for all users and it separately for individual users.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86d26c7795_0_36"/>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a:t>The Right Database Name</a:t>
            </a:r>
            <a:endParaRPr/>
          </a:p>
        </p:txBody>
      </p:sp>
      <p:sp>
        <p:nvSpPr>
          <p:cNvPr id="132" name="Google Shape;132;g286d26c7795_0_36"/>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80"/>
              </a:spcBef>
              <a:spcAft>
                <a:spcPts val="0"/>
              </a:spcAft>
              <a:buSzPts val="1800"/>
              <a:buNone/>
            </a:pPr>
            <a:r>
              <a:rPr lang="en-US"/>
              <a:t>PowerSearch needs to know your database names (DSN)</a:t>
            </a:r>
            <a:endParaRPr/>
          </a:p>
          <a:p>
            <a:pPr marL="457200" lvl="0" indent="-342900" algn="l" rtl="0">
              <a:lnSpc>
                <a:spcPct val="100000"/>
              </a:lnSpc>
              <a:spcBef>
                <a:spcPts val="1080"/>
              </a:spcBef>
              <a:spcAft>
                <a:spcPts val="0"/>
              </a:spcAft>
              <a:buSzPts val="1800"/>
              <a:buChar char="•"/>
            </a:pPr>
            <a:r>
              <a:rPr lang="en-US"/>
              <a:t>ELI86DATA?? - alpha doc numbers</a:t>
            </a:r>
            <a:endParaRPr/>
          </a:p>
          <a:p>
            <a:pPr marL="457200" lvl="0" indent="-342900" algn="l" rtl="0">
              <a:lnSpc>
                <a:spcPct val="100000"/>
              </a:lnSpc>
              <a:spcBef>
                <a:spcPts val="0"/>
              </a:spcBef>
              <a:spcAft>
                <a:spcPts val="0"/>
              </a:spcAft>
              <a:buSzPts val="1800"/>
              <a:buChar char="•"/>
            </a:pPr>
            <a:r>
              <a:rPr lang="en-US"/>
              <a:t>ELI85DATA?? - alpha doc numbers</a:t>
            </a:r>
            <a:endParaRPr/>
          </a:p>
          <a:p>
            <a:pPr marL="457200" lvl="0" indent="-342900" algn="l" rtl="0">
              <a:lnSpc>
                <a:spcPct val="100000"/>
              </a:lnSpc>
              <a:spcBef>
                <a:spcPts val="0"/>
              </a:spcBef>
              <a:spcAft>
                <a:spcPts val="0"/>
              </a:spcAft>
              <a:buSzPts val="1800"/>
              <a:buChar char="•"/>
            </a:pPr>
            <a:r>
              <a:rPr lang="en-US"/>
              <a:t>ELIDATA?? - 8.2 numeric doc numbers</a:t>
            </a:r>
            <a:endParaRPr/>
          </a:p>
          <a:p>
            <a:pPr marL="0" lvl="0" indent="0" algn="l" rtl="0">
              <a:lnSpc>
                <a:spcPct val="100000"/>
              </a:lnSpc>
              <a:spcBef>
                <a:spcPts val="1080"/>
              </a:spcBef>
              <a:spcAft>
                <a:spcPts val="0"/>
              </a:spcAft>
              <a:buSzPts val="1800"/>
              <a:buNone/>
            </a:pPr>
            <a:r>
              <a:rPr lang="en-US"/>
              <a:t>8.2 DDFs must have entries for NSCTLFIL_?? tables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86d26c7795_0_4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400"/>
              <a:buNone/>
            </a:pPr>
            <a:r>
              <a:rPr lang="en-US" sz="2900"/>
              <a:t>Elliott Database Configuration</a:t>
            </a:r>
            <a:endParaRPr sz="3200"/>
          </a:p>
        </p:txBody>
      </p:sp>
      <p:pic>
        <p:nvPicPr>
          <p:cNvPr id="139" name="Google Shape;139;g286d26c7795_0_43"/>
          <p:cNvPicPr preferRelativeResize="0">
            <a:picLocks noGrp="1"/>
          </p:cNvPicPr>
          <p:nvPr>
            <p:ph type="pic" idx="2"/>
          </p:nvPr>
        </p:nvPicPr>
        <p:blipFill rotWithShape="1">
          <a:blip r:embed="rId3">
            <a:alphaModFix/>
          </a:blip>
          <a:srcRect/>
          <a:stretch/>
        </p:blipFill>
        <p:spPr>
          <a:xfrm>
            <a:off x="1423150" y="152900"/>
            <a:ext cx="7181920" cy="4647700"/>
          </a:xfrm>
          <a:prstGeom prst="rect">
            <a:avLst/>
          </a:prstGeom>
          <a:noFill/>
          <a:ln>
            <a:noFill/>
          </a:ln>
        </p:spPr>
      </p:pic>
      <p:sp>
        <p:nvSpPr>
          <p:cNvPr id="140" name="Google Shape;140;g286d26c7795_0_4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40"/>
              </a:spcBef>
              <a:spcAft>
                <a:spcPts val="0"/>
              </a:spcAft>
              <a:buSzPts val="1400"/>
              <a:buNone/>
            </a:pPr>
            <a:r>
              <a:rPr lang="en-US"/>
              <a:t>Supervisor can run from the Elliott Control Center or can be run from the &lt;ElliottRoot&gt;\Bin86 directory using EL860CF.exe.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86d26c7795_0_5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accent2"/>
              </a:buClr>
              <a:buSzPts val="1100"/>
              <a:buFont typeface="Arial"/>
              <a:buNone/>
            </a:pPr>
            <a:r>
              <a:rPr lang="en-US" sz="2900">
                <a:solidFill>
                  <a:schemeClr val="dk1"/>
                </a:solidFill>
              </a:rPr>
              <a:t>Elliott Database Configuration</a:t>
            </a:r>
            <a:endParaRPr/>
          </a:p>
        </p:txBody>
      </p:sp>
      <p:pic>
        <p:nvPicPr>
          <p:cNvPr id="147" name="Google Shape;147;g286d26c7795_0_51"/>
          <p:cNvPicPr preferRelativeResize="0">
            <a:picLocks noGrp="1"/>
          </p:cNvPicPr>
          <p:nvPr>
            <p:ph type="pic" idx="2"/>
          </p:nvPr>
        </p:nvPicPr>
        <p:blipFill>
          <a:blip r:embed="rId3">
            <a:alphaModFix/>
          </a:blip>
          <a:stretch>
            <a:fillRect/>
          </a:stretch>
        </p:blipFill>
        <p:spPr>
          <a:xfrm>
            <a:off x="2615300" y="63600"/>
            <a:ext cx="3928500" cy="4793350"/>
          </a:xfrm>
          <a:prstGeom prst="rect">
            <a:avLst/>
          </a:prstGeom>
          <a:noFill/>
        </p:spPr>
      </p:pic>
      <p:sp>
        <p:nvSpPr>
          <p:cNvPr id="148" name="Google Shape;148;g286d26c7795_0_51"/>
          <p:cNvSpPr txBox="1">
            <a:spLocks noGrp="1"/>
          </p:cNvSpPr>
          <p:nvPr>
            <p:ph type="body" idx="1"/>
          </p:nvPr>
        </p:nvSpPr>
        <p:spPr>
          <a:xfrm>
            <a:off x="1792300" y="5367350"/>
            <a:ext cx="5486400" cy="1218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840"/>
              </a:spcBef>
              <a:spcAft>
                <a:spcPts val="0"/>
              </a:spcAft>
              <a:buSzPts val="1400"/>
              <a:buChar char="●"/>
            </a:pPr>
            <a:r>
              <a:rPr lang="en-US"/>
              <a:t>Click on the “Create Standard Databases” button to create standard named databases</a:t>
            </a:r>
            <a:endParaRPr/>
          </a:p>
          <a:p>
            <a:pPr marL="457200" lvl="0" indent="-317500" algn="l" rtl="0">
              <a:spcBef>
                <a:spcPts val="0"/>
              </a:spcBef>
              <a:spcAft>
                <a:spcPts val="0"/>
              </a:spcAft>
              <a:buSzPts val="1400"/>
              <a:buChar char="●"/>
            </a:pPr>
            <a:r>
              <a:rPr lang="en-US"/>
              <a:t>Run EL860DB.exe from the &lt;ElliottRoot&gt;\Bin86 directory</a:t>
            </a:r>
            <a:endParaRPr/>
          </a:p>
          <a:p>
            <a:pPr marL="457200" lvl="0" indent="-317500" algn="l" rtl="0">
              <a:lnSpc>
                <a:spcPct val="100000"/>
              </a:lnSpc>
              <a:spcBef>
                <a:spcPts val="0"/>
              </a:spcBef>
              <a:spcAft>
                <a:spcPts val="0"/>
              </a:spcAft>
              <a:buSzPts val="1400"/>
              <a:buChar char="●"/>
            </a:pPr>
            <a:r>
              <a:rPr lang="en-US"/>
              <a:t>PSQL Control Center should be used to create non-standard named databases</a:t>
            </a:r>
            <a:endParaRPr/>
          </a:p>
        </p:txBody>
      </p:sp>
    </p:spTree>
  </p:cSld>
  <p:clrMapOvr>
    <a:masterClrMapping/>
  </p:clrMapOvr>
</p:sld>
</file>

<file path=ppt/theme/theme1.xml><?xml version="1.0" encoding="utf-8"?>
<a:theme xmlns:a="http://schemas.openxmlformats.org/drawingml/2006/main" name="Introducing A Speaker">
  <a:themeElements>
    <a:clrScheme name="Introducing A Speaker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On-screen Show (4:3)</PresentationFormat>
  <Paragraphs>140</Paragraphs>
  <Slides>39</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Tahoma</vt:lpstr>
      <vt:lpstr>Introducing A Speaker</vt:lpstr>
      <vt:lpstr>PowerSearch</vt:lpstr>
      <vt:lpstr>Enable PowerSearch</vt:lpstr>
      <vt:lpstr>Enable PowerSearch</vt:lpstr>
      <vt:lpstr>Enable PowerSearch</vt:lpstr>
      <vt:lpstr>Enable PowerSearch</vt:lpstr>
      <vt:lpstr>Enable PowerSearch</vt:lpstr>
      <vt:lpstr>The Right Database Name</vt:lpstr>
      <vt:lpstr>Elliott Database Configuration</vt:lpstr>
      <vt:lpstr>Elliott Database Configuration</vt:lpstr>
      <vt:lpstr>Running a PowerSearch</vt:lpstr>
      <vt:lpstr>Running a PowerSearch </vt:lpstr>
      <vt:lpstr>Running a PowerSearch  </vt:lpstr>
      <vt:lpstr>Running a PowerSearch</vt:lpstr>
      <vt:lpstr>Running a PowerSearch </vt:lpstr>
      <vt:lpstr>Running a PowerSearch </vt:lpstr>
      <vt:lpstr>Running a PowerSearch</vt:lpstr>
      <vt:lpstr>Running a PowerSearch</vt:lpstr>
      <vt:lpstr>Modifying a PowerSearch </vt:lpstr>
      <vt:lpstr>Modifying a PowerSearch </vt:lpstr>
      <vt:lpstr>Adding a Filter</vt:lpstr>
      <vt:lpstr>Adding a Filter</vt:lpstr>
      <vt:lpstr>Adding a Filter</vt:lpstr>
      <vt:lpstr>Adding a Filter</vt:lpstr>
      <vt:lpstr>Adding a Filter</vt:lpstr>
      <vt:lpstr>Adding a Filter</vt:lpstr>
      <vt:lpstr>Adding a Filter</vt:lpstr>
      <vt:lpstr>Adding a Filter</vt:lpstr>
      <vt:lpstr>Changing a Search Title</vt:lpstr>
      <vt:lpstr>Changing the Title</vt:lpstr>
      <vt:lpstr>Change Order By Sequence</vt:lpstr>
      <vt:lpstr>Change Order By Sequence</vt:lpstr>
      <vt:lpstr>Change order By Sequence</vt:lpstr>
      <vt:lpstr>Change Order By Sequence</vt:lpstr>
      <vt:lpstr>Modify the Body of the Search</vt:lpstr>
      <vt:lpstr>Modify the Body of the Search</vt:lpstr>
      <vt:lpstr>Save Default Parameters &amp; Reuse</vt:lpstr>
      <vt:lpstr>Save Default Parameters &amp; Reuse</vt:lpstr>
      <vt:lpstr>Save Default Parameters, Output Format &amp; Reuse</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PowerSearch</dc:title>
  <dc:creator>Edward M. Kwang</dc:creator>
  <cp:lastModifiedBy>Edwar M. Kwang</cp:lastModifiedBy>
  <cp:revision>1</cp:revision>
  <cp:lastPrinted>2023-10-10T17:53:56Z</cp:lastPrinted>
  <dcterms:created xsi:type="dcterms:W3CDTF">2000-10-19T07:07:27Z</dcterms:created>
  <dcterms:modified xsi:type="dcterms:W3CDTF">2023-10-10T17:55:56Z</dcterms:modified>
</cp:coreProperties>
</file>