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7010400" cy="9296400"/>
  <p:embeddedFontLst>
    <p:embeddedFont>
      <p:font typeface="Tahoma" panose="020B0604030504040204" pitchFamily="3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gmRlOJeEKT6gZtxxgedEM+WFAT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0" cy="46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R="0" lvl="0" algn="l" rtl="0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972560" y="1"/>
            <a:ext cx="3037840" cy="46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R="0" lvl="0" algn="r" rtl="0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>
            <a:lvl1pPr marR="0" lvl="0" algn="l" rtl="0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Why we pick a hotel that’s under renovation?</a:t>
            </a:r>
            <a:endParaRPr/>
          </a:p>
          <a:p>
            <a:pPr marL="0" indent="0">
              <a:spcBef>
                <a:spcPts val="365"/>
              </a:spcBef>
            </a:pPr>
            <a:r>
              <a:rPr lang="en-US"/>
              <a:t>The main reason is for the Knotts Scary Farm</a:t>
            </a:r>
            <a:endParaRPr/>
          </a:p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97" name="Google Shape;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Taking a long time to train a knowledgeable employees</a:t>
            </a:r>
            <a:endParaRPr dirty="0"/>
          </a:p>
          <a:p>
            <a:pPr marL="0" indent="0">
              <a:spcBef>
                <a:spcPts val="365"/>
              </a:spcBef>
            </a:pPr>
            <a:r>
              <a:rPr lang="en-US" dirty="0"/>
              <a:t>Maybe short terms lose for Netcellent, but long terms win.</a:t>
            </a:r>
            <a:endParaRPr dirty="0"/>
          </a:p>
          <a:p>
            <a:pPr marL="173713" indent="-173713">
              <a:spcBef>
                <a:spcPts val="365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We help you find the answers easily – you are happy, we win.</a:t>
            </a:r>
            <a:endParaRPr dirty="0"/>
          </a:p>
          <a:p>
            <a:pPr marL="173713" indent="-173713">
              <a:spcBef>
                <a:spcPts val="365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By transfer knowledge in our head to become KB article, we help our employees to find the answer quickly – we win.</a:t>
            </a:r>
            <a:endParaRPr dirty="0"/>
          </a:p>
          <a:p>
            <a:pPr marL="173713" indent="-96507">
              <a:spcBef>
                <a:spcPts val="365"/>
              </a:spcBef>
              <a:buClr>
                <a:schemeClr val="dk1"/>
              </a:buClr>
              <a:buSzPts val="1200"/>
            </a:pPr>
            <a:endParaRPr dirty="0"/>
          </a:p>
          <a:p>
            <a:pPr marL="173713" indent="-173713">
              <a:spcBef>
                <a:spcPts val="365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Some of you pitch new idea to me. Sometime I will spend the time to post the new idea to our portal.  But it is best if you can just post your idea.</a:t>
            </a:r>
            <a:endParaRPr dirty="0"/>
          </a:p>
          <a:p>
            <a:pPr marL="173713" indent="-173713">
              <a:spcBef>
                <a:spcPts val="365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The login is based on Elliott </a:t>
            </a:r>
            <a:r>
              <a:rPr lang="en-US" dirty="0" err="1"/>
              <a:t>eContact</a:t>
            </a:r>
            <a:r>
              <a:rPr lang="en-US" dirty="0"/>
              <a:t> database.  If we have your email in our system, then you can login.</a:t>
            </a:r>
            <a:endParaRPr dirty="0"/>
          </a:p>
        </p:txBody>
      </p:sp>
      <p:sp>
        <p:nvSpPr>
          <p:cNvPr id="204" name="Google Shape;204;p18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10" name="Google Shape;2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18" name="Google Shape;2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" name="Google Shape;225;p21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Two style of developing</a:t>
            </a:r>
            <a:endParaRPr/>
          </a:p>
        </p:txBody>
      </p:sp>
      <p:sp>
        <p:nvSpPr>
          <p:cNvPr id="226" name="Google Shape;226;p21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8" name="Google Shape;238;p23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We have talked about Elliott V9 for many years. This is the reason why we have postpone the field size conversion – risky.</a:t>
            </a:r>
            <a:endParaRPr/>
          </a:p>
        </p:txBody>
      </p:sp>
      <p:sp>
        <p:nvSpPr>
          <p:cNvPr id="239" name="Google Shape;239;p23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45" name="Google Shape;2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52" name="Google Shape;2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58" name="Google Shape;2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64" name="Google Shape;2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70" name="Google Shape;27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76" name="Google Shape;27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83" name="Google Shape;28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89" name="Google Shape;28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96" name="Google Shape;29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302" name="Google Shape;30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9" name="Google Shape;309;p34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We can’t be fully relational if we have multiple set of DDF</a:t>
            </a:r>
            <a:endParaRPr/>
          </a:p>
        </p:txBody>
      </p:sp>
      <p:sp>
        <p:nvSpPr>
          <p:cNvPr id="310" name="Google Shape;310;p34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6" name="Google Shape;316;p35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 dirty="0"/>
          </a:p>
        </p:txBody>
      </p:sp>
      <p:sp>
        <p:nvSpPr>
          <p:cNvPr id="317" name="Google Shape;317;p35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3" name="Google Shape;323;p36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The effective rate is actually less than 8.7%</a:t>
            </a:r>
            <a:endParaRPr/>
          </a:p>
        </p:txBody>
      </p:sp>
      <p:sp>
        <p:nvSpPr>
          <p:cNvPr id="324" name="Google Shape;324;p36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330" name="Google Shape;3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 dirty="0"/>
          </a:p>
        </p:txBody>
      </p:sp>
      <p:sp>
        <p:nvSpPr>
          <p:cNvPr id="149" name="Google Shape;149;p9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9"/>
          <p:cNvSpPr txBox="1">
            <a:spLocks noGrp="1"/>
          </p:cNvSpPr>
          <p:nvPr>
            <p:ph type="title"/>
          </p:nvPr>
        </p:nvSpPr>
        <p:spPr>
          <a:xfrm rot="5400000">
            <a:off x="4848225" y="2333625"/>
            <a:ext cx="5334000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9"/>
          <p:cNvSpPr txBox="1">
            <a:spLocks noGrp="1"/>
          </p:cNvSpPr>
          <p:nvPr>
            <p:ph type="body" idx="1"/>
          </p:nvPr>
        </p:nvSpPr>
        <p:spPr>
          <a:xfrm rot="5400000">
            <a:off x="1000125" y="523875"/>
            <a:ext cx="5334000" cy="55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49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2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2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2"/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2"/>
          <p:cNvSpPr txBox="1">
            <a:spLocks noGrp="1"/>
          </p:cNvSpPr>
          <p:nvPr>
            <p:ph type="ctrTitle"/>
          </p:nvPr>
        </p:nvSpPr>
        <p:spPr>
          <a:xfrm>
            <a:off x="9144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lvl="1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lvl="6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lvl="7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lvl="8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72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2"/>
          </p:nvPr>
        </p:nvSpPr>
        <p:spPr>
          <a:xfrm>
            <a:off x="47625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192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112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 rot="5400000">
            <a:off x="2857500" y="342900"/>
            <a:ext cx="3657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8"/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spcBef>
                <a:spcPts val="104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8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elliott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 of The Company</a:t>
            </a:r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/>
              <a:t>Edward M. Kwang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/>
              <a:t>President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Trend – EDI with SPS</a:t>
            </a:r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Our Legacy EDI Solution – ECS &amp; Delta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Migrating our EDI customers to SPS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SPS in charge of what they do best – EDI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We in charge of what we do best – ERP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Interface through a common XML map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SPS offers a web portal – you always have a solution to process EDI manually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SPS Shopify Interface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>
            <a:spLocks noGrp="1"/>
          </p:cNvSpPr>
          <p:nvPr>
            <p:ph type="title"/>
          </p:nvPr>
        </p:nvSpPr>
        <p:spPr>
          <a:xfrm>
            <a:off x="878840" y="2286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Trend – Ecommerce Future</a:t>
            </a:r>
            <a:endParaRPr/>
          </a:p>
        </p:txBody>
      </p:sp>
      <p:sp>
        <p:nvSpPr>
          <p:cNvPr id="188" name="Google Shape;188;p15"/>
          <p:cNvSpPr txBox="1">
            <a:spLocks noGrp="1"/>
          </p:cNvSpPr>
          <p:nvPr>
            <p:ph type="body" idx="1"/>
          </p:nvPr>
        </p:nvSpPr>
        <p:spPr>
          <a:xfrm>
            <a:off x="914400" y="990600"/>
            <a:ext cx="7543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We are phasing out the e-Store.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We will continue to support Web Services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We have EDI interface thru SPS with popular Ecommerce websites like: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Shopify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Amazon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If you have your own developers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Develop your own website front end and work with our web services.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>
            <a:spLocks noGrp="1"/>
          </p:cNvSpPr>
          <p:nvPr>
            <p:ph type="title"/>
          </p:nvPr>
        </p:nvSpPr>
        <p:spPr>
          <a:xfrm>
            <a:off x="878840" y="342900"/>
            <a:ext cx="765556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Trend – Sales Tax with Avalara</a:t>
            </a:r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body" idx="1"/>
          </p:nvPr>
        </p:nvSpPr>
        <p:spPr>
          <a:xfrm>
            <a:off x="878840" y="114808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Old rule – physical presence in a state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Not workable due to cross state ecommerce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South Dakota vs. Wayfair (2018)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Other states may require you to collect sales taxes. 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Too complicated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This give rise to vendors like Avalara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Elliott support Avalara with Elliott 8.6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What if you only deal with resellers?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848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Trend – Support.Elliott.com</a:t>
            </a:r>
            <a:endParaRPr/>
          </a:p>
        </p:txBody>
      </p:sp>
      <p:pic>
        <p:nvPicPr>
          <p:cNvPr id="200" name="Google Shape;20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914400"/>
            <a:ext cx="8305800" cy="5839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>
            <a:spLocks noGrp="1"/>
          </p:cNvSpPr>
          <p:nvPr>
            <p:ph type="title"/>
          </p:nvPr>
        </p:nvSpPr>
        <p:spPr>
          <a:xfrm>
            <a:off x="647700" y="76200"/>
            <a:ext cx="7848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Trend – Support.Elliott.com</a:t>
            </a:r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body" idx="1"/>
          </p:nvPr>
        </p:nvSpPr>
        <p:spPr>
          <a:xfrm>
            <a:off x="800100" y="762000"/>
            <a:ext cx="75438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Https://support.Elliott.com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Started 2016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1,988 articles now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added 3 videos demo recently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Weekly announcement of new articles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Post New Ideas for R&amp;D (requires login)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Win-Win Solution?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Fierce Internal Debate 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Why give up consulting revenue?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eContacts &amp; Login Password</a:t>
            </a:r>
            <a:endParaRPr/>
          </a:p>
        </p:txBody>
      </p:sp>
      <p:pic>
        <p:nvPicPr>
          <p:cNvPr id="213" name="Google Shape;2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051560"/>
            <a:ext cx="6038850" cy="45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2438400"/>
            <a:ext cx="6367582" cy="256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6065" y="2428240"/>
            <a:ext cx="5810370" cy="435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>
            <a:spLocks noGrp="1"/>
          </p:cNvSpPr>
          <p:nvPr>
            <p:ph type="title"/>
          </p:nvPr>
        </p:nvSpPr>
        <p:spPr>
          <a:xfrm>
            <a:off x="990600" y="76200"/>
            <a:ext cx="75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Login Support.Elliott.com</a:t>
            </a:r>
            <a:endParaRPr/>
          </a:p>
        </p:txBody>
      </p:sp>
      <p:pic>
        <p:nvPicPr>
          <p:cNvPr id="221" name="Google Shape;2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914400"/>
            <a:ext cx="8067651" cy="5627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2345667"/>
            <a:ext cx="3962400" cy="4196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>
            <a:spLocks noGrp="1"/>
          </p:cNvSpPr>
          <p:nvPr>
            <p:ph type="title"/>
          </p:nvPr>
        </p:nvSpPr>
        <p:spPr>
          <a:xfrm>
            <a:off x="878840" y="228600"/>
            <a:ext cx="754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Agile vs Waterfall Developing </a:t>
            </a:r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543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Waterfall Developing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Top down approach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Clean New Design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Risky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Agile Developing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Organic &amp; Incremental Changes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More baggage for backward compatibility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Less Risky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Elliott 7.x - 8.x Releases</a:t>
            </a:r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Database wide are compatible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You can run different versions at the side by side (with some restrictions)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Upgrading from one version to another has very little risk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If a new version has major issue, you can go back to the previous version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990600" y="4953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difficulty with Elliott 9</a:t>
            </a:r>
            <a:endParaRPr/>
          </a:p>
        </p:txBody>
      </p:sp>
      <p:sp>
        <p:nvSpPr>
          <p:cNvPr id="242" name="Google Shape;242;p23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Field size will be expanded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Require Database Conversion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You cannot run V9 and V8.x side by side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What if after database conversion, you find major issues?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How do we mitigate this risk?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914400" y="335280"/>
            <a:ext cx="75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Logistics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914400" y="1143000"/>
            <a:ext cx="80772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WIFI - KBGuest – no password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Knott’s Scary Farm on Thursday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Dinner 5PM - 6PM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7PM – 1AM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Secret Dinner on Friday 4:30PM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TGI Friday @ 5 mins walking distance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You and your loved ones are invited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Reserve with Landy for head count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Prize for answering – raise your hand 1</a:t>
            </a:r>
            <a:r>
              <a:rPr lang="en-US" baseline="30000"/>
              <a:t>st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>
            <a:spLocks noGrp="1"/>
          </p:cNvSpPr>
          <p:nvPr>
            <p:ph type="title"/>
          </p:nvPr>
        </p:nvSpPr>
        <p:spPr>
          <a:xfrm>
            <a:off x="533400" y="259080"/>
            <a:ext cx="8458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8.6 Customer Maintenance Codes</a:t>
            </a:r>
            <a:endParaRPr/>
          </a:p>
        </p:txBody>
      </p:sp>
      <p:pic>
        <p:nvPicPr>
          <p:cNvPr id="248" name="Google Shape;24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71600"/>
            <a:ext cx="5489754" cy="534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0822" y="1056640"/>
            <a:ext cx="4948258" cy="375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Working on V9 for Some Time</a:t>
            </a:r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body" idx="1"/>
          </p:nvPr>
        </p:nvSpPr>
        <p:spPr>
          <a:xfrm>
            <a:off x="914400" y="1066800"/>
            <a:ext cx="7543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V9 expands Elliott field size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We did not give up. But it’s a very high wall to climb.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Need to establish multiple smaller steps to climb over this wall.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8.6 start using relational engine 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Field size is less an issue for relational engine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8.7 start new user interface that’s field size agnostic.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Database is compatible with 8.x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 txBox="1">
            <a:spLocks noGrp="1"/>
          </p:cNvSpPr>
          <p:nvPr>
            <p:ph type="title"/>
          </p:nvPr>
        </p:nvSpPr>
        <p:spPr>
          <a:xfrm>
            <a:off x="500380" y="228600"/>
            <a:ext cx="7848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Elliott 8.7 Is The Gateway to V9</a:t>
            </a:r>
            <a:endParaRPr/>
          </a:p>
        </p:txBody>
      </p:sp>
      <p:sp>
        <p:nvSpPr>
          <p:cNvPr id="261" name="Google Shape;261;p26"/>
          <p:cNvSpPr txBox="1">
            <a:spLocks noGrp="1"/>
          </p:cNvSpPr>
          <p:nvPr>
            <p:ph type="body" idx="1"/>
          </p:nvPr>
        </p:nvSpPr>
        <p:spPr>
          <a:xfrm>
            <a:off x="795020" y="1016000"/>
            <a:ext cx="7543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8.7 &amp; 9 have the same user interface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We can let user run 8.7 and 8.6 side by side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We can’t let user run 8.7 and 9.0 side by side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But database field sizes are different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8.7 &amp; 9 will share the same program (Presentation Layer) that’s field size agnostic.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We will create 8.7/9 application as data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For example - each PowerSearch is just data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"/>
          <p:cNvSpPr txBox="1">
            <a:spLocks noGrp="1"/>
          </p:cNvSpPr>
          <p:nvPr>
            <p:ph type="title"/>
          </p:nvPr>
        </p:nvSpPr>
        <p:spPr>
          <a:xfrm>
            <a:off x="904240" y="152400"/>
            <a:ext cx="754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Elliott 8.6 to 8.7 Conversion</a:t>
            </a:r>
            <a:endParaRPr/>
          </a:p>
        </p:txBody>
      </p:sp>
      <p:sp>
        <p:nvSpPr>
          <p:cNvPr id="267" name="Google Shape;267;p27"/>
          <p:cNvSpPr txBox="1">
            <a:spLocks noGrp="1"/>
          </p:cNvSpPr>
          <p:nvPr>
            <p:ph type="body" idx="1"/>
          </p:nvPr>
        </p:nvSpPr>
        <p:spPr>
          <a:xfrm>
            <a:off x="904240" y="1295400"/>
            <a:ext cx="7543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The risk is real since we are using a new presentation layer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The risk is mitigated because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8.6 and 8.7 can run side by side because database is compatible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User can choose module by module to use legacy or GUI interface.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We will only offer V9 until V8.7 is stable and widely used by Elliott User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>
            <a:spLocks noGrp="1"/>
          </p:cNvSpPr>
          <p:nvPr>
            <p:ph type="title"/>
          </p:nvPr>
        </p:nvSpPr>
        <p:spPr>
          <a:xfrm>
            <a:off x="878840" y="3048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V8.7 to V9 Conversion</a:t>
            </a:r>
            <a:endParaRPr/>
          </a:p>
        </p:txBody>
      </p:sp>
      <p:sp>
        <p:nvSpPr>
          <p:cNvPr id="273" name="Google Shape;273;p28"/>
          <p:cNvSpPr txBox="1">
            <a:spLocks noGrp="1"/>
          </p:cNvSpPr>
          <p:nvPr>
            <p:ph type="body" idx="1"/>
          </p:nvPr>
        </p:nvSpPr>
        <p:spPr>
          <a:xfrm>
            <a:off x="878840" y="1082040"/>
            <a:ext cx="7543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Elliott Database Conversion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No more custom table, fields or indexes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Only one set of DDF Files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We had concluded it’s too hard to use relational engine for multiple set of DDF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No customization (use Global Setup to run certain “custom feature” on or off.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Elliott Application Database Conversion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This step can be automated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We believe the chances of having problem in this step is slim.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 as Data - PowerSearch</a:t>
            </a:r>
            <a:endParaRPr/>
          </a:p>
        </p:txBody>
      </p:sp>
      <p:pic>
        <p:nvPicPr>
          <p:cNvPr id="279" name="Google Shape;27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2575" y="1905000"/>
            <a:ext cx="6038850" cy="45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3429000"/>
            <a:ext cx="5153025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>
            <a:spLocks noGrp="1"/>
          </p:cNvSpPr>
          <p:nvPr>
            <p:ph type="title"/>
          </p:nvPr>
        </p:nvSpPr>
        <p:spPr>
          <a:xfrm>
            <a:off x="800100" y="152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PowerSearch Example</a:t>
            </a:r>
            <a:endParaRPr/>
          </a:p>
        </p:txBody>
      </p:sp>
      <p:pic>
        <p:nvPicPr>
          <p:cNvPr id="286" name="Google Shape;28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025" y="1478493"/>
            <a:ext cx="7219950" cy="534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1038225" y="170135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PowerSearch Example</a:t>
            </a:r>
            <a:endParaRPr/>
          </a:p>
        </p:txBody>
      </p:sp>
      <p:pic>
        <p:nvPicPr>
          <p:cNvPr id="292" name="Google Shape;29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25" y="810940"/>
            <a:ext cx="7067550" cy="523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3581400"/>
            <a:ext cx="6810375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PowerSearch Example</a:t>
            </a:r>
            <a:endParaRPr/>
          </a:p>
        </p:txBody>
      </p:sp>
      <p:pic>
        <p:nvPicPr>
          <p:cNvPr id="299" name="Google Shape;29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176020"/>
            <a:ext cx="6858000" cy="5169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PowerSearch Example</a:t>
            </a:r>
            <a:endParaRPr/>
          </a:p>
        </p:txBody>
      </p:sp>
      <p:pic>
        <p:nvPicPr>
          <p:cNvPr id="305" name="Google Shape;30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" y="1186180"/>
            <a:ext cx="6934200" cy="5226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00" y="2819400"/>
            <a:ext cx="5262563" cy="2800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924560" y="152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Impact of Pandemic</a:t>
            </a:r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939800" y="1305560"/>
            <a:ext cx="7543800" cy="4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We are all working from home now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Our servers are hosted with Amazon (AWS)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We all use Remote Desktop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IP Phones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The building we own is leased to a tenant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So how do we manage our employees?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Use MySammy for Time Measurement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Develop for our remote employees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7543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Road Map</a:t>
            </a:r>
            <a:endParaRPr/>
          </a:p>
        </p:txBody>
      </p:sp>
      <p:sp>
        <p:nvSpPr>
          <p:cNvPr id="313" name="Google Shape;313;p34"/>
          <p:cNvSpPr txBox="1">
            <a:spLocks noGrp="1"/>
          </p:cNvSpPr>
          <p:nvPr>
            <p:ph type="body" idx="1"/>
          </p:nvPr>
        </p:nvSpPr>
        <p:spPr>
          <a:xfrm>
            <a:off x="838200" y="762000"/>
            <a:ext cx="7543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8.0 – GUI Elliott Control Center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8.2 – PDF PostOffice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8.5 – Support Alphabetic Doc Number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>
                <a:solidFill>
                  <a:schemeClr val="lt2"/>
                </a:solidFill>
              </a:rPr>
              <a:t>8.6 – Start Using Relational DB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8.7 – GUI Design (next major release)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Database compatible with 8.6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You can decide which GUI modules to use?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9.0 – Database Size Expansion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One set of DDF &amp; one set of programs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Price Increase</a:t>
            </a:r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body" idx="1"/>
          </p:nvPr>
        </p:nvSpPr>
        <p:spPr>
          <a:xfrm>
            <a:off x="990600" y="990600"/>
            <a:ext cx="7543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It is difficult to switch ERP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One of our customer’s biggest fear: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Milking strategy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Not adding features and providing minimum support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Significantly raise maintenance fee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Elliott 8.6 will convince you on features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We reference the following to be fair: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Social Security Annual Increase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Consumer Price Index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800100" y="3810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2023 Target Was 8.7%</a:t>
            </a:r>
            <a:endParaRPr/>
          </a:p>
        </p:txBody>
      </p:sp>
      <p:pic>
        <p:nvPicPr>
          <p:cNvPr id="327" name="Google Shape;32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17671"/>
            <a:ext cx="9144000" cy="495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2024 Target Is 4%</a:t>
            </a:r>
            <a:endParaRPr/>
          </a:p>
        </p:txBody>
      </p:sp>
      <p:sp>
        <p:nvSpPr>
          <p:cNvPr id="333" name="Google Shape;333;p37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Social Security 2024 Increase – 3.2%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Consumer Price Index (Sep) – 3.7%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Our target is 4%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Since we don’t raise the price of the 1</a:t>
            </a:r>
            <a:r>
              <a:rPr lang="en-US" baseline="30000"/>
              <a:t>st</a:t>
            </a:r>
            <a:r>
              <a:rPr lang="en-US"/>
              <a:t> User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The effective rate increase is expected to be less than 4%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3357-6635-C93D-5F92-C6E0F725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179294"/>
            <a:ext cx="7543800" cy="762000"/>
          </a:xfrm>
        </p:spPr>
        <p:txBody>
          <a:bodyPr/>
          <a:lstStyle/>
          <a:p>
            <a:r>
              <a:rPr lang="en-US" dirty="0"/>
              <a:t>Our 2024 Target is 4%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10776-AB81-C174-8F6C-127C1AC36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941294"/>
            <a:ext cx="75438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7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www.mysammy.com</a:t>
            </a:r>
            <a:endParaRPr/>
          </a:p>
        </p:txBody>
      </p:sp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00" y="1143000"/>
            <a:ext cx="6564667" cy="55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Elliott 8.6</a:t>
            </a: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800100" y="914400"/>
            <a:ext cx="75438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Upgrade to 8.6 carries a minimum risk.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&lt;ElliottRoot&gt; - Add SYRD*, SYES*.BTR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Bin85 (8.5 Programs – No Change)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Bin86 (8.6 Programs)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You can run 8.6 with 8.5 side-by-side.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We took time with this release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Elliott 2020 Conference was canceled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Add Power Search, Avalara &amp; Others After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This is a stable release with rich features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Trends We Are Moving to</a:t>
            </a:r>
            <a:endParaRPr/>
          </a:p>
        </p:txBody>
      </p:sp>
      <p:sp>
        <p:nvSpPr>
          <p:cNvPr id="158" name="Google Shape;158;p10"/>
          <p:cNvSpPr txBox="1">
            <a:spLocks noGrp="1"/>
          </p:cNvSpPr>
          <p:nvPr>
            <p:ph type="body" idx="1"/>
          </p:nvPr>
        </p:nvSpPr>
        <p:spPr>
          <a:xfrm>
            <a:off x="914400" y="1371600"/>
            <a:ext cx="79515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Start Using Relational Database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Start more GUI Interface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Enhanced Emailing Capabilities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Partner with SPS for EDI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Ecommerce Future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Partner with Avalara for Sales Tax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Continu(ing) to Improve Support.Elliott.com</a:t>
            </a:r>
            <a:endParaRPr/>
          </a:p>
          <a:p>
            <a:pPr marL="342900" lvl="0" indent="-1524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Trend – Relational DB</a:t>
            </a:r>
            <a:endParaRPr/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800100" y="13716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PSQL Comes with Two Engines: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Transactional Engine (Btrieve)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Relational Engine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Elliott before 8.6 is Btrieve Only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In Elliott 8.6, we start using Relational DB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Report Desk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Power Search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Avalara (National Sales Tax)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>
            <a:spLocks noGrp="1"/>
          </p:cNvSpPr>
          <p:nvPr>
            <p:ph type="title"/>
          </p:nvPr>
        </p:nvSpPr>
        <p:spPr>
          <a:xfrm>
            <a:off x="899160" y="3810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Trend – GUI Interface</a:t>
            </a:r>
            <a:endParaRPr/>
          </a:p>
        </p:txBody>
      </p:sp>
      <p:sp>
        <p:nvSpPr>
          <p:cNvPr id="170" name="Google Shape;170;p12"/>
          <p:cNvSpPr txBox="1">
            <a:spLocks noGrp="1"/>
          </p:cNvSpPr>
          <p:nvPr>
            <p:ph type="body" idx="1"/>
          </p:nvPr>
        </p:nvSpPr>
        <p:spPr>
          <a:xfrm>
            <a:off x="894080" y="1371600"/>
            <a:ext cx="75438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Elliott 8.6 GUI 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Report Desk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Power Search 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Some Avalara UI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Elliott 8.7 – Full GUI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Will Implement Modules by Modules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Less frequently used modules first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Payroll, Bank Book, General Ledger…etc.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8.7 is the key for V9 (expand field size)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Trend – Email Documents</a:t>
            </a:r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800100" y="1028700"/>
            <a:ext cx="7543800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PDF PostOffice 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PDF PostOffice Supports Defer Processing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Invoice Printing Can Be Deferred in 8.6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HTML Emails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Credit Card HTML Emails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Order Acknowledgement Emails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Quote Acknowledgement Emails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Shipping Acknowledgement Emails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Support 3 Email Servers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roducing A Speaker">
  <a:themeElements>
    <a:clrScheme name="Introducing A Speaker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1390</Words>
  <Application>Microsoft Office PowerPoint</Application>
  <PresentationFormat>On-screen Show (4:3)</PresentationFormat>
  <Paragraphs>218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Times New Roman</vt:lpstr>
      <vt:lpstr>Arial</vt:lpstr>
      <vt:lpstr>Tahoma</vt:lpstr>
      <vt:lpstr>Introducing A Speaker</vt:lpstr>
      <vt:lpstr>State of The Company</vt:lpstr>
      <vt:lpstr>Logistics</vt:lpstr>
      <vt:lpstr>Impact of Pandemic</vt:lpstr>
      <vt:lpstr>www.mysammy.com</vt:lpstr>
      <vt:lpstr>Elliott 8.6</vt:lpstr>
      <vt:lpstr>The Trends We Are Moving to</vt:lpstr>
      <vt:lpstr>Trend – Relational DB</vt:lpstr>
      <vt:lpstr>Trend – GUI Interface</vt:lpstr>
      <vt:lpstr>Trend – Email Documents</vt:lpstr>
      <vt:lpstr>Trend – EDI with SPS</vt:lpstr>
      <vt:lpstr>Trend – Ecommerce Future</vt:lpstr>
      <vt:lpstr>Trend – Sales Tax with Avalara</vt:lpstr>
      <vt:lpstr>Trend – Support.Elliott.com</vt:lpstr>
      <vt:lpstr>Trend – Support.Elliott.com</vt:lpstr>
      <vt:lpstr>eContacts &amp; Login Password</vt:lpstr>
      <vt:lpstr>Login Support.Elliott.com</vt:lpstr>
      <vt:lpstr>Agile vs Waterfall Developing </vt:lpstr>
      <vt:lpstr>Elliott 7.x - 8.x Releases</vt:lpstr>
      <vt:lpstr>The difficulty with Elliott 9</vt:lpstr>
      <vt:lpstr>8.6 Customer Maintenance Codes</vt:lpstr>
      <vt:lpstr>Working on V9 for Some Time</vt:lpstr>
      <vt:lpstr>Elliott 8.7 Is The Gateway to V9</vt:lpstr>
      <vt:lpstr>Elliott 8.6 to 8.7 Conversion</vt:lpstr>
      <vt:lpstr>V8.7 to V9 Conversion</vt:lpstr>
      <vt:lpstr>Application as Data - PowerSearch</vt:lpstr>
      <vt:lpstr>PowerSearch Example</vt:lpstr>
      <vt:lpstr>PowerSearch Example</vt:lpstr>
      <vt:lpstr>PowerSearch Example</vt:lpstr>
      <vt:lpstr>PowerSearch Example</vt:lpstr>
      <vt:lpstr>Road Map</vt:lpstr>
      <vt:lpstr>Price Increase</vt:lpstr>
      <vt:lpstr>Our 2023 Target Was 8.7%</vt:lpstr>
      <vt:lpstr>Our 2024 Target Is 4%</vt:lpstr>
      <vt:lpstr>Our 2024 Target is 4%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Company</dc:title>
  <dc:creator>Edward M. Kwang</dc:creator>
  <cp:lastModifiedBy>Edwar M. Kwang</cp:lastModifiedBy>
  <cp:revision>5</cp:revision>
  <cp:lastPrinted>2023-10-10T16:25:02Z</cp:lastPrinted>
  <dcterms:created xsi:type="dcterms:W3CDTF">2000-10-19T07:07:27Z</dcterms:created>
  <dcterms:modified xsi:type="dcterms:W3CDTF">2023-10-14T22:14:55Z</dcterms:modified>
</cp:coreProperties>
</file>