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  <p:sldId id="280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7010400" cy="9296400"/>
  <p:embeddedFontLst>
    <p:embeddedFont>
      <p:font typeface="Tahoma" panose="020B0604030504040204" pitchFamily="34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hjH/aswnoSD3VP341rO/4CFSmQ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42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2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3037840" cy="464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t" anchorCtr="0">
            <a:noAutofit/>
          </a:bodyPr>
          <a:lstStyle>
            <a:lvl1pPr marR="0" lvl="0" algn="l" rtl="0">
              <a:spcBef>
                <a:spcPts val="24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" name="Google Shape;5;n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dt" idx="10"/>
          </p:nvPr>
        </p:nvSpPr>
        <p:spPr>
          <a:xfrm>
            <a:off x="3972560" y="1"/>
            <a:ext cx="3037840" cy="464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t" anchorCtr="0">
            <a:noAutofit/>
          </a:bodyPr>
          <a:lstStyle>
            <a:lvl1pPr marR="0" lvl="0" algn="r" rtl="0">
              <a:spcBef>
                <a:spcPts val="24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31421"/>
            <a:ext cx="3037840" cy="464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b" anchorCtr="0">
            <a:noAutofit/>
          </a:bodyPr>
          <a:lstStyle>
            <a:lvl1pPr marR="0" lvl="0" algn="l" rtl="0">
              <a:spcBef>
                <a:spcPts val="24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2560" y="8831421"/>
            <a:ext cx="3037840" cy="464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b" anchorCtr="0">
            <a:noAutofit/>
          </a:bodyPr>
          <a:lstStyle/>
          <a:p>
            <a:pPr algn="r">
              <a:buClr>
                <a:schemeClr val="dk1"/>
              </a:buClr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algn="r">
                <a:buClr>
                  <a:schemeClr val="dk1"/>
                </a:buClr>
                <a:buSzPts val="1200"/>
              </a:pPr>
              <a:t>‹#›</a:t>
            </a:fld>
            <a:endParaRPr lang="en-US"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dirty="0"/>
              <a:t>The way how I am organize this presentation is, in the beginning, I will talk about Event in general. This is to benefit those users who are not familiar with Events.</a:t>
            </a:r>
            <a:endParaRPr dirty="0"/>
          </a:p>
          <a:p>
            <a:pPr marL="0" indent="0">
              <a:spcBef>
                <a:spcPts val="365"/>
              </a:spcBef>
            </a:pPr>
            <a:endParaRPr dirty="0"/>
          </a:p>
          <a:p>
            <a:pPr marL="0" indent="0">
              <a:spcBef>
                <a:spcPts val="365"/>
              </a:spcBef>
            </a:pPr>
            <a:r>
              <a:rPr lang="en-US" dirty="0"/>
              <a:t>For those of you who already know events very well, I promise you, in the 2</a:t>
            </a:r>
            <a:r>
              <a:rPr lang="en-US" baseline="30000" dirty="0"/>
              <a:t>nd</a:t>
            </a:r>
            <a:r>
              <a:rPr lang="en-US" dirty="0"/>
              <a:t> half of this presentation, it will be relevant to you.</a:t>
            </a:r>
            <a:endParaRPr dirty="0"/>
          </a:p>
        </p:txBody>
      </p:sp>
      <p:sp>
        <p:nvSpPr>
          <p:cNvPr id="93" name="Google Shape;93;p1:notes"/>
          <p:cNvSpPr txBox="1">
            <a:spLocks noGrp="1"/>
          </p:cNvSpPr>
          <p:nvPr>
            <p:ph type="sldNum" idx="12"/>
          </p:nvPr>
        </p:nvSpPr>
        <p:spPr>
          <a:xfrm>
            <a:off x="3972560" y="8831421"/>
            <a:ext cx="3037840" cy="464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b" anchorCtr="0">
            <a:noAutofit/>
          </a:bodyPr>
          <a:lstStyle/>
          <a:p>
            <a:pPr algn="r">
              <a:buClr>
                <a:schemeClr val="dk1"/>
              </a:buClr>
              <a:buSzPts val="12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algn="r">
                <a:buClr>
                  <a:schemeClr val="dk1"/>
                </a:buClr>
                <a:buSzPts val="1200"/>
              </a:pPr>
              <a:t>1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153" name="Google Shape;15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161" name="Google Shape;16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8" name="Google Shape;168;p12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/>
              <a:t>This is a payment portal developed by Netcellent.</a:t>
            </a:r>
            <a:endParaRPr/>
          </a:p>
          <a:p>
            <a:pPr marL="0" indent="0">
              <a:spcBef>
                <a:spcPts val="365"/>
              </a:spcBef>
            </a:pPr>
            <a:r>
              <a:rPr lang="en-US"/>
              <a:t>When you choose to pay, the payment record will be written to A/R cash as a transaction.</a:t>
            </a:r>
            <a:endParaRPr/>
          </a:p>
          <a:p>
            <a:pPr marL="0" indent="0">
              <a:spcBef>
                <a:spcPts val="365"/>
              </a:spcBef>
            </a:pPr>
            <a:r>
              <a:rPr lang="en-US"/>
              <a:t>We use defer processing to post the cash transaction over night.</a:t>
            </a:r>
            <a:endParaRPr/>
          </a:p>
          <a:p>
            <a:pPr marL="0" indent="0">
              <a:spcBef>
                <a:spcPts val="365"/>
              </a:spcBef>
            </a:pPr>
            <a:endParaRPr/>
          </a:p>
          <a:p>
            <a:pPr marL="0" indent="0">
              <a:spcBef>
                <a:spcPts val="365"/>
              </a:spcBef>
            </a:pPr>
            <a:r>
              <a:rPr lang="en-US"/>
              <a:t>But we still need one more step.  Our accounting department need to upload the ACH NACHA file to the bank portal to complete it.</a:t>
            </a:r>
            <a:endParaRPr/>
          </a:p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169" name="Google Shape;169;p12:notes"/>
          <p:cNvSpPr txBox="1">
            <a:spLocks noGrp="1"/>
          </p:cNvSpPr>
          <p:nvPr>
            <p:ph type="sldNum" idx="12"/>
          </p:nvPr>
        </p:nvSpPr>
        <p:spPr>
          <a:xfrm>
            <a:off x="3972560" y="8831421"/>
            <a:ext cx="3037840" cy="464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b" anchorCtr="0">
            <a:noAutofit/>
          </a:bodyPr>
          <a:lstStyle/>
          <a:p>
            <a:pPr algn="r">
              <a:buClr>
                <a:schemeClr val="dk1"/>
              </a:buClr>
              <a:buSzPts val="12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algn="r">
                <a:buClr>
                  <a:schemeClr val="dk1"/>
                </a:buClr>
                <a:buSzPts val="1200"/>
              </a:pPr>
              <a:t>13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3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175" name="Google Shape;17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4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182" name="Google Shape;18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5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189" name="Google Shape;18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6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195" name="Google Shape;19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1" name="Google Shape;201;p17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endParaRPr/>
          </a:p>
          <a:p>
            <a:pPr marL="0" indent="0">
              <a:spcBef>
                <a:spcPts val="365"/>
              </a:spcBef>
            </a:pPr>
            <a:r>
              <a:rPr lang="en-US"/>
              <a:t>** At End ** We know if a user is causing locking, the admin can be notified.  But did you also know that you can notify the offending user too?</a:t>
            </a:r>
            <a:endParaRPr/>
          </a:p>
        </p:txBody>
      </p:sp>
      <p:sp>
        <p:nvSpPr>
          <p:cNvPr id="202" name="Google Shape;202;p17:notes"/>
          <p:cNvSpPr txBox="1">
            <a:spLocks noGrp="1"/>
          </p:cNvSpPr>
          <p:nvPr>
            <p:ph type="sldNum" idx="12"/>
          </p:nvPr>
        </p:nvSpPr>
        <p:spPr>
          <a:xfrm>
            <a:off x="3972560" y="8831421"/>
            <a:ext cx="3037840" cy="464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b" anchorCtr="0">
            <a:noAutofit/>
          </a:bodyPr>
          <a:lstStyle/>
          <a:p>
            <a:pPr algn="r">
              <a:buClr>
                <a:schemeClr val="dk1"/>
              </a:buClr>
              <a:buSzPts val="12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algn="r">
                <a:buClr>
                  <a:schemeClr val="dk1"/>
                </a:buClr>
                <a:buSzPts val="1200"/>
              </a:pPr>
              <a:t>18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8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209" name="Google Shape;20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9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217" name="Google Shape;21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/>
              <a:t>Survey – how many of you do not know what “Events” is in Elliott?  (Reverse question if nobody raise their hand)</a:t>
            </a:r>
            <a:endParaRPr/>
          </a:p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100" name="Google Shape;100;p2:notes"/>
          <p:cNvSpPr txBox="1">
            <a:spLocks noGrp="1"/>
          </p:cNvSpPr>
          <p:nvPr>
            <p:ph type="sldNum" idx="12"/>
          </p:nvPr>
        </p:nvSpPr>
        <p:spPr>
          <a:xfrm>
            <a:off x="3972560" y="8831421"/>
            <a:ext cx="3037840" cy="464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b" anchorCtr="0">
            <a:noAutofit/>
          </a:bodyPr>
          <a:lstStyle/>
          <a:p>
            <a:pPr algn="r">
              <a:buClr>
                <a:schemeClr val="dk1"/>
              </a:buClr>
              <a:buSzPts val="12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algn="r">
                <a:buClr>
                  <a:schemeClr val="dk1"/>
                </a:buClr>
                <a:buSzPts val="1200"/>
              </a:pPr>
              <a:t>2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0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225" name="Google Shape;22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1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232" name="Google Shape;23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2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240" name="Google Shape;24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3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247" name="Google Shape;24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5" name="Google Shape;255;p24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/>
              <a:t>Automate – Sales Order Import through defer processing.</a:t>
            </a:r>
            <a:endParaRPr/>
          </a:p>
        </p:txBody>
      </p:sp>
      <p:sp>
        <p:nvSpPr>
          <p:cNvPr id="256" name="Google Shape;256;p24:notes"/>
          <p:cNvSpPr txBox="1">
            <a:spLocks noGrp="1"/>
          </p:cNvSpPr>
          <p:nvPr>
            <p:ph type="sldNum" idx="12"/>
          </p:nvPr>
        </p:nvSpPr>
        <p:spPr>
          <a:xfrm>
            <a:off x="3972560" y="8831421"/>
            <a:ext cx="3037840" cy="464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b" anchorCtr="0">
            <a:noAutofit/>
          </a:bodyPr>
          <a:lstStyle/>
          <a:p>
            <a:pPr algn="r">
              <a:buClr>
                <a:schemeClr val="dk1"/>
              </a:buClr>
              <a:buSzPts val="12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algn="r">
                <a:buClr>
                  <a:schemeClr val="dk1"/>
                </a:buClr>
                <a:buSzPts val="1200"/>
              </a:pPr>
              <a:t>25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140" name="Google Shape;14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3" name="Google Shape;133;p7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/>
              <a:t>If you don’t have access to file initialization right, ask your Elliott supervisor to help.</a:t>
            </a:r>
            <a:endParaRPr/>
          </a:p>
        </p:txBody>
      </p:sp>
      <p:sp>
        <p:nvSpPr>
          <p:cNvPr id="134" name="Google Shape;134;p7:notes"/>
          <p:cNvSpPr txBox="1">
            <a:spLocks noGrp="1"/>
          </p:cNvSpPr>
          <p:nvPr>
            <p:ph type="sldNum" idx="12"/>
          </p:nvPr>
        </p:nvSpPr>
        <p:spPr>
          <a:xfrm>
            <a:off x="3972560" y="8831421"/>
            <a:ext cx="3037840" cy="464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32" tIns="46303" rIns="92632" bIns="46303" anchor="b" anchorCtr="0">
            <a:noAutofit/>
          </a:bodyPr>
          <a:lstStyle/>
          <a:p>
            <a:pPr algn="r">
              <a:buClr>
                <a:schemeClr val="dk1"/>
              </a:buClr>
              <a:buSzPts val="12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algn="r">
                <a:buClr>
                  <a:schemeClr val="dk1"/>
                </a:buClr>
                <a:buSzPts val="1200"/>
              </a:pPr>
              <a:t>8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/>
          <p:cNvSpPr txBox="1">
            <a:spLocks noGrp="1"/>
          </p:cNvSpPr>
          <p:nvPr>
            <p:ph type="body" idx="1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</p:spPr>
        <p:txBody>
          <a:bodyPr spcFirstLastPara="1" wrap="square" lIns="92632" tIns="46303" rIns="92632" bIns="46303" anchor="t" anchorCtr="0">
            <a:noAutofit/>
          </a:bodyPr>
          <a:lstStyle/>
          <a:p>
            <a:pPr marL="0" indent="0">
              <a:spcBef>
                <a:spcPts val="365"/>
              </a:spcBef>
            </a:pPr>
            <a:endParaRPr/>
          </a:p>
        </p:txBody>
      </p:sp>
      <p:sp>
        <p:nvSpPr>
          <p:cNvPr id="146" name="Google Shape;14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6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body" idx="1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8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72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5000"/>
              </a:lnSpc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1" name="Google Shape;21;p26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6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5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5"/>
          <p:cNvSpPr txBox="1">
            <a:spLocks noGrp="1"/>
          </p:cNvSpPr>
          <p:nvPr>
            <p:ph type="body" idx="1"/>
          </p:nvPr>
        </p:nvSpPr>
        <p:spPr>
          <a:xfrm rot="5400000">
            <a:off x="2857500" y="342900"/>
            <a:ext cx="3657600" cy="75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8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72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5000"/>
              </a:lnSpc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1" name="Google Shape;81;p35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5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5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6"/>
          <p:cNvSpPr txBox="1">
            <a:spLocks noGrp="1"/>
          </p:cNvSpPr>
          <p:nvPr>
            <p:ph type="title"/>
          </p:nvPr>
        </p:nvSpPr>
        <p:spPr>
          <a:xfrm rot="5400000">
            <a:off x="4848225" y="2333625"/>
            <a:ext cx="5334000" cy="188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6"/>
          <p:cNvSpPr txBox="1">
            <a:spLocks noGrp="1"/>
          </p:cNvSpPr>
          <p:nvPr>
            <p:ph type="body" idx="1"/>
          </p:nvPr>
        </p:nvSpPr>
        <p:spPr>
          <a:xfrm rot="5400000">
            <a:off x="1000125" y="523875"/>
            <a:ext cx="5334000" cy="550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08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72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5000"/>
              </a:lnSpc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7" name="Google Shape;87;p36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6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6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7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7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7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8"/>
          <p:cNvSpPr/>
          <p:nvPr/>
        </p:nvSpPr>
        <p:spPr>
          <a:xfrm>
            <a:off x="1600200" y="-2209800"/>
            <a:ext cx="9144000" cy="9067800"/>
          </a:xfrm>
          <a:prstGeom prst="diamond">
            <a:avLst/>
          </a:prstGeom>
          <a:gradFill>
            <a:gsLst>
              <a:gs pos="0">
                <a:schemeClr val="dk2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8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8"/>
          <p:cNvSpPr/>
          <p:nvPr/>
        </p:nvSpPr>
        <p:spPr>
          <a:xfrm>
            <a:off x="0" y="0"/>
            <a:ext cx="381000" cy="2286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28"/>
          <p:cNvSpPr txBox="1">
            <a:spLocks noGrp="1"/>
          </p:cNvSpPr>
          <p:nvPr>
            <p:ph type="ctrTitle"/>
          </p:nvPr>
        </p:nvSpPr>
        <p:spPr>
          <a:xfrm>
            <a:off x="914400" y="1828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8"/>
          <p:cNvSpPr txBox="1">
            <a:spLocks noGrp="1"/>
          </p:cNvSpPr>
          <p:nvPr>
            <p:ph type="subTitle" idx="1"/>
          </p:nvPr>
        </p:nvSpPr>
        <p:spPr>
          <a:xfrm>
            <a:off x="914400" y="32766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None/>
              <a:defRPr/>
            </a:lvl1pPr>
            <a:lvl2pPr lvl="1" algn="l">
              <a:spcBef>
                <a:spcPts val="720"/>
              </a:spcBef>
              <a:spcAft>
                <a:spcPts val="0"/>
              </a:spcAft>
              <a:buSzPts val="1800"/>
              <a:buChar char="–"/>
              <a:defRPr/>
            </a:lvl2pPr>
            <a:lvl3pPr lvl="2" algn="l">
              <a:lnSpc>
                <a:spcPct val="95000"/>
              </a:lnSpc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–"/>
              <a:defRPr/>
            </a:lvl4pPr>
            <a:lvl5pPr lvl="4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5pPr>
            <a:lvl6pPr lvl="5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6pPr>
            <a:lvl7pPr lvl="6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7pPr>
            <a:lvl8pPr lvl="7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8pPr>
            <a:lvl9pPr lvl="8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8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8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2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72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95000"/>
              </a:lnSpc>
              <a:spcBef>
                <a:spcPts val="56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75000"/>
              </a:lnSpc>
              <a:spcBef>
                <a:spcPts val="42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4pPr>
            <a:lvl5pPr marL="2286000" lvl="4" indent="-228600" algn="l">
              <a:lnSpc>
                <a:spcPct val="75000"/>
              </a:lnSpc>
              <a:spcBef>
                <a:spcPts val="42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5pPr>
            <a:lvl6pPr marL="2743200" lvl="5" indent="-228600" algn="l">
              <a:lnSpc>
                <a:spcPct val="75000"/>
              </a:lnSpc>
              <a:spcBef>
                <a:spcPts val="42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6pPr>
            <a:lvl7pPr marL="3200400" lvl="6" indent="-228600" algn="l">
              <a:lnSpc>
                <a:spcPct val="75000"/>
              </a:lnSpc>
              <a:spcBef>
                <a:spcPts val="42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7pPr>
            <a:lvl8pPr marL="3657600" lvl="7" indent="-228600" algn="l">
              <a:lnSpc>
                <a:spcPct val="75000"/>
              </a:lnSpc>
              <a:spcBef>
                <a:spcPts val="42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8pPr>
            <a:lvl9pPr marL="4114800" lvl="8" indent="-228600" algn="l">
              <a:lnSpc>
                <a:spcPct val="75000"/>
              </a:lnSpc>
              <a:spcBef>
                <a:spcPts val="42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0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body" idx="1"/>
          </p:nvPr>
        </p:nvSpPr>
        <p:spPr>
          <a:xfrm>
            <a:off x="914400" y="2286000"/>
            <a:ext cx="36957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168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960"/>
              </a:spcBef>
              <a:spcAft>
                <a:spcPts val="0"/>
              </a:spcAft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body" idx="2"/>
          </p:nvPr>
        </p:nvSpPr>
        <p:spPr>
          <a:xfrm>
            <a:off x="4762500" y="2286000"/>
            <a:ext cx="36957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168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960"/>
              </a:spcBef>
              <a:spcAft>
                <a:spcPts val="0"/>
              </a:spcAft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0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440"/>
              </a:spcBef>
              <a:spcAft>
                <a:spcPts val="0"/>
              </a:spcAft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95000"/>
              </a:lnSpc>
              <a:spcBef>
                <a:spcPts val="630"/>
              </a:spcBef>
              <a:spcAft>
                <a:spcPts val="0"/>
              </a:spcAft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144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80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95000"/>
              </a:lnSpc>
              <a:spcBef>
                <a:spcPts val="63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55" name="Google Shape;55;p3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440"/>
              </a:spcBef>
              <a:spcAft>
                <a:spcPts val="0"/>
              </a:spcAft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95000"/>
              </a:lnSpc>
              <a:spcBef>
                <a:spcPts val="630"/>
              </a:spcBef>
              <a:spcAft>
                <a:spcPts val="0"/>
              </a:spcAft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144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80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95000"/>
              </a:lnSpc>
              <a:spcBef>
                <a:spcPts val="63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1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1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2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2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2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1920"/>
              </a:spcBef>
              <a:spcAft>
                <a:spcPts val="0"/>
              </a:spcAft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1120"/>
              </a:spcBef>
              <a:spcAft>
                <a:spcPts val="0"/>
              </a:spcAft>
              <a:buSzPts val="2800"/>
              <a:buFont typeface="Arial"/>
              <a:buChar char="–"/>
              <a:defRPr sz="2800"/>
            </a:lvl2pPr>
            <a:lvl3pPr marL="1371600" lvl="2" indent="-381000" algn="l">
              <a:lnSpc>
                <a:spcPct val="95000"/>
              </a:lnSpc>
              <a:spcBef>
                <a:spcPts val="84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3pPr>
            <a:lvl4pPr marL="1828800" lvl="3" indent="-355600" algn="l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4pPr>
            <a:lvl5pPr marL="2286000" lvl="4" indent="-355600" algn="l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»"/>
              <a:defRPr sz="2000"/>
            </a:lvl6pPr>
            <a:lvl7pPr marL="3200400" lvl="6" indent="-355600" algn="l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»"/>
              <a:defRPr sz="2000"/>
            </a:lvl7pPr>
            <a:lvl8pPr marL="3657600" lvl="7" indent="-355600" algn="l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»"/>
              <a:defRPr sz="2000"/>
            </a:lvl8pPr>
            <a:lvl9pPr marL="4114800" lvl="8" indent="-355600" algn="l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84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95000"/>
              </a:lnSpc>
              <a:spcBef>
                <a:spcPts val="35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3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84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95000"/>
              </a:lnSpc>
              <a:spcBef>
                <a:spcPts val="35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75" name="Google Shape;75;p34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4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100000">
              <a:schemeClr val="dk2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/>
          <p:nvPr/>
        </p:nvSpPr>
        <p:spPr>
          <a:xfrm>
            <a:off x="1600200" y="-2209800"/>
            <a:ext cx="9144000" cy="9067800"/>
          </a:xfrm>
          <a:prstGeom prst="diamond">
            <a:avLst/>
          </a:prstGeom>
          <a:gradFill>
            <a:gsLst>
              <a:gs pos="0">
                <a:schemeClr val="dk2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5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5"/>
          <p:cNvSpPr/>
          <p:nvPr/>
        </p:nvSpPr>
        <p:spPr>
          <a:xfrm>
            <a:off x="0" y="0"/>
            <a:ext cx="381000" cy="2286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5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body" idx="1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19100" algn="l" rtl="0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spcBef>
                <a:spcPts val="104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5000"/>
              </a:lnSpc>
              <a:spcBef>
                <a:spcPts val="84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25"/>
          <p:cNvSpPr txBox="1">
            <a:spLocks noGrp="1"/>
          </p:cNvSpPr>
          <p:nvPr>
            <p:ph type="dt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25"/>
          <p:cNvSpPr txBox="1">
            <a:spLocks noGrp="1"/>
          </p:cNvSpPr>
          <p:nvPr>
            <p:ph type="ftr" idx="11"/>
          </p:nvPr>
        </p:nvSpPr>
        <p:spPr>
          <a:xfrm>
            <a:off x="2286000" y="6096000"/>
            <a:ext cx="4343400" cy="53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5"/>
          <p:cNvSpPr txBox="1">
            <a:spLocks noGrp="1"/>
          </p:cNvSpPr>
          <p:nvPr>
            <p:ph type="sldNum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Useful Events</a:t>
            </a:r>
            <a:endParaRPr/>
          </a:p>
        </p:txBody>
      </p:sp>
      <p:sp>
        <p:nvSpPr>
          <p:cNvPr id="96" name="Google Shape;96;p1"/>
          <p:cNvSpPr txBox="1">
            <a:spLocks noGrp="1"/>
          </p:cNvSpPr>
          <p:nvPr>
            <p:ph type="body" idx="1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None/>
            </a:pP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None/>
            </a:pP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rPr lang="en-US"/>
              <a:t>Edward M. Kwang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rPr lang="en-US"/>
              <a:t>President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"/>
          <p:cNvSpPr txBox="1">
            <a:spLocks noGrp="1"/>
          </p:cNvSpPr>
          <p:nvPr>
            <p:ph type="title"/>
          </p:nvPr>
        </p:nvSpPr>
        <p:spPr>
          <a:xfrm>
            <a:off x="314325" y="101600"/>
            <a:ext cx="7543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Event Detail</a:t>
            </a:r>
            <a:endParaRPr/>
          </a:p>
        </p:txBody>
      </p:sp>
      <p:pic>
        <p:nvPicPr>
          <p:cNvPr id="156" name="Google Shape;15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838200"/>
            <a:ext cx="5505450" cy="395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27475" y="57150"/>
            <a:ext cx="4941888" cy="3548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57675" y="3308350"/>
            <a:ext cx="4941888" cy="354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"/>
          <p:cNvSpPr txBox="1">
            <a:spLocks noGrp="1"/>
          </p:cNvSpPr>
          <p:nvPr>
            <p:ph type="title"/>
          </p:nvPr>
        </p:nvSpPr>
        <p:spPr>
          <a:xfrm>
            <a:off x="914400" y="3810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Sample Event Emails</a:t>
            </a:r>
            <a:endParaRPr/>
          </a:p>
        </p:txBody>
      </p:sp>
      <p:pic>
        <p:nvPicPr>
          <p:cNvPr id="164" name="Google Shape;16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295400"/>
            <a:ext cx="4943475" cy="354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08400" y="2960688"/>
            <a:ext cx="5443538" cy="376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FF477-A1E8-D862-8A2E-8C0BFA174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81699"/>
            <a:ext cx="7543800" cy="916854"/>
          </a:xfrm>
        </p:spPr>
        <p:txBody>
          <a:bodyPr/>
          <a:lstStyle/>
          <a:p>
            <a:r>
              <a:rPr lang="en-US" dirty="0"/>
              <a:t>Email with Defer Processing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D57ECC-F0F3-9F66-48BB-B142F37CE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22" y="838298"/>
            <a:ext cx="4184757" cy="36582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5C0B53-9A38-7401-932E-193EB8289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186" y="2991254"/>
            <a:ext cx="6718814" cy="386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520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2"/>
          <p:cNvSpPr txBox="1">
            <a:spLocks noGrp="1"/>
          </p:cNvSpPr>
          <p:nvPr>
            <p:ph type="title"/>
          </p:nvPr>
        </p:nvSpPr>
        <p:spPr>
          <a:xfrm>
            <a:off x="800100" y="228600"/>
            <a:ext cx="7543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Netcellent Payment Portal</a:t>
            </a:r>
            <a:endParaRPr/>
          </a:p>
        </p:txBody>
      </p:sp>
      <p:pic>
        <p:nvPicPr>
          <p:cNvPr id="172" name="Google Shape;17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563" y="1524000"/>
            <a:ext cx="8069262" cy="527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3"/>
          <p:cNvSpPr txBox="1">
            <a:spLocks noGrp="1"/>
          </p:cNvSpPr>
          <p:nvPr>
            <p:ph type="title"/>
          </p:nvPr>
        </p:nvSpPr>
        <p:spPr>
          <a:xfrm>
            <a:off x="609600" y="20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Receive Item Attribute Not Exist</a:t>
            </a:r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body" idx="1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52400" algn="l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endParaRPr/>
          </a:p>
        </p:txBody>
      </p:sp>
      <p:pic>
        <p:nvPicPr>
          <p:cNvPr id="179" name="Google Shape;179;p13" descr="https://elliott.uservoice.com/assets/217380946/IM01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066800"/>
            <a:ext cx="7696200" cy="562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4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82296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Enable Item Attrib Not Exist Event</a:t>
            </a:r>
            <a:endParaRPr/>
          </a:p>
        </p:txBody>
      </p:sp>
      <p:sp>
        <p:nvSpPr>
          <p:cNvPr id="185" name="Google Shape;185;p14"/>
          <p:cNvSpPr txBox="1">
            <a:spLocks noGrp="1"/>
          </p:cNvSpPr>
          <p:nvPr>
            <p:ph type="body" idx="1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52400" algn="l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endParaRPr/>
          </a:p>
        </p:txBody>
      </p:sp>
      <p:pic>
        <p:nvPicPr>
          <p:cNvPr id="186" name="Google Shape;186;p14" descr="https://elliott.uservoice.com/assets/217381087/NSCTLMN3%20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990600"/>
            <a:ext cx="7696200" cy="561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15" descr="https://elliott.uservoice.com/assets/217381099/NSCTLMN3%20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990600"/>
            <a:ext cx="7696200" cy="561022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5"/>
          <p:cNvSpPr txBox="1">
            <a:spLocks noGrp="1"/>
          </p:cNvSpPr>
          <p:nvPr>
            <p:ph type="title"/>
          </p:nvPr>
        </p:nvSpPr>
        <p:spPr>
          <a:xfrm>
            <a:off x="685800" y="31750"/>
            <a:ext cx="7772400" cy="95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Define Required Item Attributes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6"/>
          <p:cNvSpPr txBox="1">
            <a:spLocks noGrp="1"/>
          </p:cNvSpPr>
          <p:nvPr>
            <p:ph type="title"/>
          </p:nvPr>
        </p:nvSpPr>
        <p:spPr>
          <a:xfrm>
            <a:off x="914400" y="141288"/>
            <a:ext cx="7543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Record Locking </a:t>
            </a:r>
            <a:endParaRPr/>
          </a:p>
        </p:txBody>
      </p:sp>
      <p:pic>
        <p:nvPicPr>
          <p:cNvPr id="198" name="Google Shape;19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74738"/>
            <a:ext cx="9144000" cy="564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7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7848600" cy="79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Record Locking Event to Admin</a:t>
            </a:r>
            <a:endParaRPr/>
          </a:p>
        </p:txBody>
      </p:sp>
      <p:pic>
        <p:nvPicPr>
          <p:cNvPr id="205" name="Google Shape;20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73125"/>
            <a:ext cx="5605463" cy="396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33850" y="2876550"/>
            <a:ext cx="5010150" cy="398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8"/>
          <p:cNvSpPr txBox="1">
            <a:spLocks noGrp="1"/>
          </p:cNvSpPr>
          <p:nvPr>
            <p:ph type="title"/>
          </p:nvPr>
        </p:nvSpPr>
        <p:spPr>
          <a:xfrm>
            <a:off x="609600" y="115888"/>
            <a:ext cx="8001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Record Locking Event to Offending User</a:t>
            </a:r>
            <a:endParaRPr/>
          </a:p>
        </p:txBody>
      </p:sp>
      <p:pic>
        <p:nvPicPr>
          <p:cNvPr id="212" name="Google Shape;21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38" y="1214438"/>
            <a:ext cx="5094287" cy="3662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4925" y="1433513"/>
            <a:ext cx="4038600" cy="1633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30675" y="3281363"/>
            <a:ext cx="4981575" cy="3576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>
            <a:spLocks noGrp="1"/>
          </p:cNvSpPr>
          <p:nvPr>
            <p:ph type="title"/>
          </p:nvPr>
        </p:nvSpPr>
        <p:spPr>
          <a:xfrm>
            <a:off x="935038" y="762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Are Events</a:t>
            </a:r>
            <a:endParaRPr/>
          </a:p>
        </p:txBody>
      </p:sp>
      <p:sp>
        <p:nvSpPr>
          <p:cNvPr id="103" name="Google Shape;103;p2"/>
          <p:cNvSpPr txBox="1">
            <a:spLocks noGrp="1"/>
          </p:cNvSpPr>
          <p:nvPr>
            <p:ph type="body" idx="1"/>
          </p:nvPr>
        </p:nvSpPr>
        <p:spPr>
          <a:xfrm>
            <a:off x="800100" y="914400"/>
            <a:ext cx="75438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Events are certain activities in Elliott that users can subscribe to and get the following notifications when it happens: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Emails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Message Box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Tickler Notes (some use it as internal emails)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For example: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A customer is added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An order is deleted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A shipment is received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9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534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Serious File Access IO Error Event</a:t>
            </a:r>
            <a:endParaRPr/>
          </a:p>
        </p:txBody>
      </p:sp>
      <p:pic>
        <p:nvPicPr>
          <p:cNvPr id="220" name="Google Shape;22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513" y="838200"/>
            <a:ext cx="5505451" cy="395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14600" y="1600200"/>
            <a:ext cx="5505450" cy="395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62450" y="3200400"/>
            <a:ext cx="4733925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0"/>
          <p:cNvSpPr txBox="1">
            <a:spLocks noGrp="1"/>
          </p:cNvSpPr>
          <p:nvPr>
            <p:ph type="title"/>
          </p:nvPr>
        </p:nvSpPr>
        <p:spPr>
          <a:xfrm>
            <a:off x="914400" y="60325"/>
            <a:ext cx="7543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Serial No. Correction Event</a:t>
            </a:r>
            <a:endParaRPr/>
          </a:p>
        </p:txBody>
      </p:sp>
      <p:pic>
        <p:nvPicPr>
          <p:cNvPr id="228" name="Google Shape;22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00" y="822325"/>
            <a:ext cx="5930900" cy="2944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9000" y="3390900"/>
            <a:ext cx="5715000" cy="3427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1"/>
          <p:cNvSpPr txBox="1">
            <a:spLocks noGrp="1"/>
          </p:cNvSpPr>
          <p:nvPr>
            <p:ph type="title"/>
          </p:nvPr>
        </p:nvSpPr>
        <p:spPr>
          <a:xfrm>
            <a:off x="914400" y="95250"/>
            <a:ext cx="7543800" cy="79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Import Price Mismatch Event</a:t>
            </a:r>
            <a:endParaRPr/>
          </a:p>
        </p:txBody>
      </p:sp>
      <p:pic>
        <p:nvPicPr>
          <p:cNvPr id="235" name="Google Shape;23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813" y="2000250"/>
            <a:ext cx="6415087" cy="425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14738" y="2905125"/>
            <a:ext cx="5505450" cy="395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575" y="914400"/>
            <a:ext cx="9086850" cy="105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2"/>
          <p:cNvSpPr txBox="1">
            <a:spLocks noGrp="1"/>
          </p:cNvSpPr>
          <p:nvPr>
            <p:ph type="title"/>
          </p:nvPr>
        </p:nvSpPr>
        <p:spPr>
          <a:xfrm>
            <a:off x="914400" y="762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 Export by Vendor Event</a:t>
            </a:r>
            <a:endParaRPr/>
          </a:p>
        </p:txBody>
      </p:sp>
      <p:pic>
        <p:nvPicPr>
          <p:cNvPr id="243" name="Google Shape;24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3813" y="990600"/>
            <a:ext cx="5492751" cy="364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5375" y="1743075"/>
            <a:ext cx="4238625" cy="511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3"/>
          <p:cNvSpPr txBox="1">
            <a:spLocks noGrp="1"/>
          </p:cNvSpPr>
          <p:nvPr>
            <p:ph type="title"/>
          </p:nvPr>
        </p:nvSpPr>
        <p:spPr>
          <a:xfrm>
            <a:off x="800100" y="152400"/>
            <a:ext cx="7543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Require UPC for PO Line Item</a:t>
            </a:r>
            <a:endParaRPr/>
          </a:p>
        </p:txBody>
      </p:sp>
      <p:pic>
        <p:nvPicPr>
          <p:cNvPr id="250" name="Google Shape;25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38200"/>
            <a:ext cx="4589463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27513" y="892175"/>
            <a:ext cx="47752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06788" y="3621088"/>
            <a:ext cx="5495925" cy="317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4"/>
          <p:cNvSpPr txBox="1">
            <a:spLocks noGrp="1"/>
          </p:cNvSpPr>
          <p:nvPr>
            <p:ph type="title"/>
          </p:nvPr>
        </p:nvSpPr>
        <p:spPr>
          <a:xfrm>
            <a:off x="990600" y="762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Sales Order Import Error Event</a:t>
            </a:r>
            <a:endParaRPr/>
          </a:p>
        </p:txBody>
      </p:sp>
      <p:pic>
        <p:nvPicPr>
          <p:cNvPr id="259" name="Google Shape;259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8100" y="838200"/>
            <a:ext cx="4800600" cy="3278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71925" y="990600"/>
            <a:ext cx="5132388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3675" y="3521075"/>
            <a:ext cx="4600575" cy="327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title"/>
          </p:nvPr>
        </p:nvSpPr>
        <p:spPr>
          <a:xfrm>
            <a:off x="685800" y="342900"/>
            <a:ext cx="82296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to Find All Supported Events</a:t>
            </a:r>
            <a:endParaRPr/>
          </a:p>
        </p:txBody>
      </p:sp>
      <p:sp>
        <p:nvSpPr>
          <p:cNvPr id="109" name="Google Shape;109;p3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5438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Not all events are supported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To find supported events, go to System Utilities -&gt; System Files Setup -&gt; Report -&gt; Master Event List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Print all “Detail” event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Use Program ID or File Name to narrow it down.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 txBox="1">
            <a:spLocks noGrp="1"/>
          </p:cNvSpPr>
          <p:nvPr>
            <p:ph type="title"/>
          </p:nvPr>
        </p:nvSpPr>
        <p:spPr>
          <a:xfrm>
            <a:off x="990600" y="152400"/>
            <a:ext cx="7543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of Master Event List</a:t>
            </a:r>
            <a:endParaRPr/>
          </a:p>
        </p:txBody>
      </p:sp>
      <p:pic>
        <p:nvPicPr>
          <p:cNvPr id="115" name="Google Shape;11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838200"/>
            <a:ext cx="4122738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9000" y="928688"/>
            <a:ext cx="5715000" cy="6005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"/>
          <p:cNvSpPr txBox="1">
            <a:spLocks noGrp="1"/>
          </p:cNvSpPr>
          <p:nvPr>
            <p:ph type="title"/>
          </p:nvPr>
        </p:nvSpPr>
        <p:spPr>
          <a:xfrm>
            <a:off x="914400" y="304800"/>
            <a:ext cx="7543800" cy="84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Program ID &amp; File Name</a:t>
            </a:r>
            <a:endParaRPr/>
          </a:p>
        </p:txBody>
      </p:sp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914400" y="1295400"/>
            <a:ext cx="7543800" cy="410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Program ID is important when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Finding out if any event is supported by a certain task – like “Cash Receipt Posting”</a:t>
            </a:r>
            <a:endParaRPr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/>
              <a:t>File Name is important when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Finding all areas that can affect certain tables like ARCUSFIL – A/R Customer File</a:t>
            </a:r>
            <a:endParaRPr/>
          </a:p>
          <a:p>
            <a:pPr marL="742950" lvl="1" indent="-285750" algn="l" rtl="0">
              <a:spcBef>
                <a:spcPts val="1040"/>
              </a:spcBef>
              <a:spcAft>
                <a:spcPts val="0"/>
              </a:spcAft>
              <a:buSzPts val="2600"/>
              <a:buFont typeface="Arial"/>
              <a:buChar char="–"/>
            </a:pPr>
            <a:r>
              <a:rPr lang="en-US"/>
              <a:t>Going to the maintenance or inquiry of that file to manage your events. </a:t>
            </a:r>
            <a:endParaRPr/>
          </a:p>
          <a:p>
            <a:pPr marL="1143000" lvl="2" indent="-228600" algn="l" rtl="0">
              <a:lnSpc>
                <a:spcPct val="95000"/>
              </a:lnSpc>
              <a:spcBef>
                <a:spcPts val="84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/>
              <a:t>E.g. Going to Customer File maintenance or inquiry to manage events for ARCUSFIL.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"/>
          <p:cNvSpPr txBox="1">
            <a:spLocks noGrp="1"/>
          </p:cNvSpPr>
          <p:nvPr>
            <p:ph type="title"/>
          </p:nvPr>
        </p:nvSpPr>
        <p:spPr>
          <a:xfrm>
            <a:off x="914400" y="228600"/>
            <a:ext cx="7543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to Find Program ID?</a:t>
            </a:r>
            <a:endParaRPr/>
          </a:p>
        </p:txBody>
      </p:sp>
      <p:pic>
        <p:nvPicPr>
          <p:cNvPr id="122" name="Google Shape;12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90600"/>
            <a:ext cx="5980113" cy="3627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81400" y="2924175"/>
            <a:ext cx="5421313" cy="390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 txBox="1">
            <a:spLocks noGrp="1"/>
          </p:cNvSpPr>
          <p:nvPr>
            <p:ph type="title"/>
          </p:nvPr>
        </p:nvSpPr>
        <p:spPr>
          <a:xfrm>
            <a:off x="914400" y="228600"/>
            <a:ext cx="7543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Find Printing Program’s ID</a:t>
            </a:r>
            <a:endParaRPr/>
          </a:p>
        </p:txBody>
      </p:sp>
      <p:pic>
        <p:nvPicPr>
          <p:cNvPr id="129" name="Google Shape;12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06825" y="1006475"/>
            <a:ext cx="5337175" cy="372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4763" y="2797175"/>
            <a:ext cx="4359276" cy="406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"/>
          <p:cNvSpPr txBox="1">
            <a:spLocks noGrp="1"/>
          </p:cNvSpPr>
          <p:nvPr>
            <p:ph type="title"/>
          </p:nvPr>
        </p:nvSpPr>
        <p:spPr>
          <a:xfrm>
            <a:off x="914400" y="76200"/>
            <a:ext cx="7543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to Find File Name?</a:t>
            </a:r>
            <a:endParaRPr/>
          </a:p>
        </p:txBody>
      </p:sp>
      <p:pic>
        <p:nvPicPr>
          <p:cNvPr id="137" name="Google Shape;13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75" y="1187450"/>
            <a:ext cx="9144000" cy="559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"/>
          <p:cNvSpPr txBox="1">
            <a:spLocks noGrp="1"/>
          </p:cNvSpPr>
          <p:nvPr>
            <p:ph type="title"/>
          </p:nvPr>
        </p:nvSpPr>
        <p:spPr>
          <a:xfrm>
            <a:off x="914400" y="228600"/>
            <a:ext cx="75438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Manage Customer Events</a:t>
            </a:r>
            <a:endParaRPr/>
          </a:p>
        </p:txBody>
      </p:sp>
      <p:pic>
        <p:nvPicPr>
          <p:cNvPr id="149" name="Google Shape;14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6338" y="1028700"/>
            <a:ext cx="6791325" cy="48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09800" y="3987800"/>
            <a:ext cx="6715125" cy="263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ntroducing A Speaker">
  <a:themeElements>
    <a:clrScheme name="Introducing A Speaker 1">
      <a:dk1>
        <a:srgbClr val="F1B60F"/>
      </a:dk1>
      <a:lt1>
        <a:srgbClr val="FFFFFF"/>
      </a:lt1>
      <a:dk2>
        <a:srgbClr val="115606"/>
      </a:dk2>
      <a:lt2>
        <a:srgbClr val="F1B60F"/>
      </a:lt2>
      <a:accent1>
        <a:srgbClr val="CC9900"/>
      </a:accent1>
      <a:accent2>
        <a:srgbClr val="000000"/>
      </a:accent2>
      <a:accent3>
        <a:srgbClr val="AAB4AA"/>
      </a:accent3>
      <a:accent4>
        <a:srgbClr val="DADADA"/>
      </a:accent4>
      <a:accent5>
        <a:srgbClr val="E2CAAA"/>
      </a:accent5>
      <a:accent6>
        <a:srgbClr val="000000"/>
      </a:accent6>
      <a:hlink>
        <a:srgbClr val="FF6600"/>
      </a:hlink>
      <a:folHlink>
        <a:srgbClr val="DC5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504</Words>
  <Application>Microsoft Office PowerPoint</Application>
  <PresentationFormat>On-screen Show (4:3)</PresentationFormat>
  <Paragraphs>67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Times New Roman</vt:lpstr>
      <vt:lpstr>Arial</vt:lpstr>
      <vt:lpstr>Tahoma</vt:lpstr>
      <vt:lpstr>Introducing A Speaker</vt:lpstr>
      <vt:lpstr>Useful Events</vt:lpstr>
      <vt:lpstr>What Are Events</vt:lpstr>
      <vt:lpstr>How to Find All Supported Events</vt:lpstr>
      <vt:lpstr>Example of Master Event List</vt:lpstr>
      <vt:lpstr>Program ID &amp; File Name</vt:lpstr>
      <vt:lpstr>How to Find Program ID?</vt:lpstr>
      <vt:lpstr>Find Printing Program’s ID</vt:lpstr>
      <vt:lpstr>How to Find File Name?</vt:lpstr>
      <vt:lpstr>Manage Customer Events</vt:lpstr>
      <vt:lpstr>Event Detail</vt:lpstr>
      <vt:lpstr>Sample Event Emails</vt:lpstr>
      <vt:lpstr>Email with Defer Processing</vt:lpstr>
      <vt:lpstr>Netcellent Payment Portal</vt:lpstr>
      <vt:lpstr>Receive Item Attribute Not Exist</vt:lpstr>
      <vt:lpstr>Enable Item Attrib Not Exist Event</vt:lpstr>
      <vt:lpstr>Define Required Item Attributes</vt:lpstr>
      <vt:lpstr>Record Locking </vt:lpstr>
      <vt:lpstr>Record Locking Event to Admin</vt:lpstr>
      <vt:lpstr>Record Locking Event to Offending User</vt:lpstr>
      <vt:lpstr>Serious File Access IO Error Event</vt:lpstr>
      <vt:lpstr>Serial No. Correction Event</vt:lpstr>
      <vt:lpstr>Import Price Mismatch Event</vt:lpstr>
      <vt:lpstr>PO Export by Vendor Event</vt:lpstr>
      <vt:lpstr>Require UPC for PO Line Item</vt:lpstr>
      <vt:lpstr>Sales Order Import Error Event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Useful Events</dc:title>
  <dc:creator>Edward M. Kwang</dc:creator>
  <cp:lastModifiedBy>Edwar M. Kwang</cp:lastModifiedBy>
  <cp:revision>3</cp:revision>
  <cp:lastPrinted>2023-10-10T19:56:38Z</cp:lastPrinted>
  <dcterms:created xsi:type="dcterms:W3CDTF">2000-10-19T07:07:27Z</dcterms:created>
  <dcterms:modified xsi:type="dcterms:W3CDTF">2023-10-14T22:18:15Z</dcterms:modified>
</cp:coreProperties>
</file>